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9" r:id="rId3"/>
    <p:sldId id="270" r:id="rId4"/>
    <p:sldId id="257" r:id="rId5"/>
    <p:sldId id="274" r:id="rId6"/>
    <p:sldId id="275" r:id="rId7"/>
    <p:sldId id="258" r:id="rId8"/>
    <p:sldId id="259" r:id="rId9"/>
    <p:sldId id="260" r:id="rId10"/>
    <p:sldId id="266" r:id="rId11"/>
    <p:sldId id="261" r:id="rId12"/>
    <p:sldId id="264" r:id="rId13"/>
    <p:sldId id="277" r:id="rId14"/>
    <p:sldId id="268" r:id="rId15"/>
    <p:sldId id="265" r:id="rId16"/>
    <p:sldId id="272" r:id="rId17"/>
    <p:sldId id="276"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CA7400-9625-41A6-8445-579D473F416E}">
          <p14:sldIdLst>
            <p14:sldId id="256"/>
            <p14:sldId id="269"/>
            <p14:sldId id="270"/>
            <p14:sldId id="257"/>
            <p14:sldId id="274"/>
            <p14:sldId id="275"/>
            <p14:sldId id="258"/>
            <p14:sldId id="259"/>
            <p14:sldId id="260"/>
            <p14:sldId id="266"/>
            <p14:sldId id="261"/>
            <p14:sldId id="264"/>
            <p14:sldId id="277"/>
            <p14:sldId id="268"/>
            <p14:sldId id="265"/>
            <p14:sldId id="272"/>
            <p14:sldId id="27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A3A846-93D1-E70F-45E2-F6FE5F2F72B4}" name="Lance Iverson" initials="LI" userId="S::Lance.Iverson@cot.tn.gov::4b6dada6-827a-4ba4-9483-9b4f867b4bf1" providerId="AD"/>
  <p188:author id="{71F61C5A-0292-8D10-BCB5-069001614987}" name="Cassie Stinson" initials="CS" userId="S::Cassie.Stinson@cot.tn.gov::64992485-55eb-44a8-9e73-6c56d1da440b" providerId="AD"/>
  <p188:author id="{28E0745B-2ED7-A947-C23D-46D0F5EB5F35}" name="Linda Wesson" initials="LW" userId="S::Linda.Wesson@cot.tn.gov::251ef7f2-e146-4597-a6b8-7fac28196e41" providerId="AD"/>
  <p188:author id="{D9011488-6B96-8A55-5ACF-469B066AA70B}" name="Dana Spoonmore" initials="DS" userId="S::Dana.Spoonmore@cot.tn.gov::c0ccb381-de87-4996-9980-320b11c64629" providerId="AD"/>
  <p188:author id="{4B3013C1-A6BD-0089-CB7A-181F5F86461E}" name="Matthew Veach" initials="MV" userId="S::Matthew.Veach@cot.tn.gov::37be9cbd-8848-40f3-8718-9bd3fcacb72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02843"/>
    <a:srgbClr val="14395A"/>
    <a:srgbClr val="E494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82591" autoAdjust="0"/>
  </p:normalViewPr>
  <p:slideViewPr>
    <p:cSldViewPr snapToGrid="0" snapToObjects="1">
      <p:cViewPr varScale="1">
        <p:scale>
          <a:sx n="94" d="100"/>
          <a:sy n="94" d="100"/>
        </p:scale>
        <p:origin x="10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'Source_TN Budget Documents'!$C$2</c:f>
              <c:strCache>
                <c:ptCount val="1"/>
                <c:pt idx="0">
                  <c:v>Federal Actual</c:v>
                </c:pt>
              </c:strCache>
            </c:strRef>
          </c:tx>
          <c:spPr>
            <a:ln w="28575" cap="rnd">
              <a:solidFill>
                <a:srgbClr val="A02843"/>
              </a:solidFill>
              <a:round/>
            </a:ln>
            <a:effectLst/>
          </c:spPr>
          <c:marker>
            <c:symbol val="none"/>
          </c:marker>
          <c:cat>
            <c:strRef>
              <c:f>'Source_TN Budget Documents'!$B$3:$B$57</c:f>
              <c:strCache>
                <c:ptCount val="55"/>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strCache>
              <c:extLst/>
            </c:strRef>
          </c:cat>
          <c:val>
            <c:numRef>
              <c:f>'Source_TN Budget Documents'!$C$3:$C$57</c:f>
              <c:numCache>
                <c:formatCode>_(* #,##0_);_(* \(#,##0\);_(* "-"_);_(@_)</c:formatCode>
                <c:ptCount val="55"/>
                <c:pt idx="0" formatCode="_(&quot;$&quot;* #,##0_);_(&quot;$&quot;* \(#,##0\);_(&quot;$&quot;* &quot;-&quot;_);_(@_)">
                  <c:v>56742700</c:v>
                </c:pt>
                <c:pt idx="1">
                  <c:v>55180400</c:v>
                </c:pt>
                <c:pt idx="2">
                  <c:v>68368700</c:v>
                </c:pt>
                <c:pt idx="3">
                  <c:v>88818400</c:v>
                </c:pt>
                <c:pt idx="4">
                  <c:v>88203032</c:v>
                </c:pt>
                <c:pt idx="5">
                  <c:v>100941600</c:v>
                </c:pt>
                <c:pt idx="6">
                  <c:v>99777600</c:v>
                </c:pt>
                <c:pt idx="7">
                  <c:v>124212300</c:v>
                </c:pt>
                <c:pt idx="8">
                  <c:v>135429000</c:v>
                </c:pt>
                <c:pt idx="9">
                  <c:v>136502600</c:v>
                </c:pt>
                <c:pt idx="10">
                  <c:v>148659300</c:v>
                </c:pt>
                <c:pt idx="11">
                  <c:v>168674000</c:v>
                </c:pt>
                <c:pt idx="12">
                  <c:v>202641700</c:v>
                </c:pt>
                <c:pt idx="13">
                  <c:v>216154700</c:v>
                </c:pt>
                <c:pt idx="14">
                  <c:v>164516400</c:v>
                </c:pt>
                <c:pt idx="15">
                  <c:v>180426200</c:v>
                </c:pt>
                <c:pt idx="16">
                  <c:v>181769500</c:v>
                </c:pt>
                <c:pt idx="17">
                  <c:v>193793100</c:v>
                </c:pt>
                <c:pt idx="18">
                  <c:v>199086300</c:v>
                </c:pt>
                <c:pt idx="19">
                  <c:v>200950500</c:v>
                </c:pt>
                <c:pt idx="20">
                  <c:v>217195800</c:v>
                </c:pt>
                <c:pt idx="21">
                  <c:v>229729800</c:v>
                </c:pt>
                <c:pt idx="22">
                  <c:v>248908400</c:v>
                </c:pt>
                <c:pt idx="23">
                  <c:v>279436400</c:v>
                </c:pt>
                <c:pt idx="24">
                  <c:v>303978100</c:v>
                </c:pt>
                <c:pt idx="25">
                  <c:v>327073600</c:v>
                </c:pt>
                <c:pt idx="26">
                  <c:v>341750800</c:v>
                </c:pt>
                <c:pt idx="27">
                  <c:v>345715700</c:v>
                </c:pt>
                <c:pt idx="28">
                  <c:v>351698000</c:v>
                </c:pt>
                <c:pt idx="29">
                  <c:v>372979200</c:v>
                </c:pt>
                <c:pt idx="30">
                  <c:v>420522500</c:v>
                </c:pt>
                <c:pt idx="31">
                  <c:v>421903200</c:v>
                </c:pt>
                <c:pt idx="32">
                  <c:v>463971700</c:v>
                </c:pt>
                <c:pt idx="33">
                  <c:v>497635300</c:v>
                </c:pt>
                <c:pt idx="34">
                  <c:v>530038900</c:v>
                </c:pt>
                <c:pt idx="35">
                  <c:v>600586200</c:v>
                </c:pt>
                <c:pt idx="36">
                  <c:v>722139500</c:v>
                </c:pt>
                <c:pt idx="37">
                  <c:v>816258300</c:v>
                </c:pt>
                <c:pt idx="38">
                  <c:v>833873900</c:v>
                </c:pt>
                <c:pt idx="39">
                  <c:v>839163100</c:v>
                </c:pt>
                <c:pt idx="40">
                  <c:v>842390900</c:v>
                </c:pt>
                <c:pt idx="41">
                  <c:v>928801200</c:v>
                </c:pt>
                <c:pt idx="42">
                  <c:v>1337269300</c:v>
                </c:pt>
                <c:pt idx="43">
                  <c:v>1556578000</c:v>
                </c:pt>
                <c:pt idx="44">
                  <c:v>1260533200</c:v>
                </c:pt>
                <c:pt idx="45">
                  <c:v>1165116700</c:v>
                </c:pt>
                <c:pt idx="46">
                  <c:v>1207130800</c:v>
                </c:pt>
                <c:pt idx="47">
                  <c:v>1140410300</c:v>
                </c:pt>
                <c:pt idx="48">
                  <c:v>1078074200</c:v>
                </c:pt>
                <c:pt idx="49">
                  <c:v>1123712100</c:v>
                </c:pt>
                <c:pt idx="50">
                  <c:v>1160065800</c:v>
                </c:pt>
                <c:pt idx="51">
                  <c:v>1130423500</c:v>
                </c:pt>
                <c:pt idx="52">
                  <c:v>1051162800</c:v>
                </c:pt>
                <c:pt idx="53">
                  <c:v>1618491800</c:v>
                </c:pt>
                <c:pt idx="54">
                  <c:v>2355756600</c:v>
                </c:pt>
              </c:numCache>
              <c:extLst/>
            </c:numRef>
          </c:val>
          <c:smooth val="0"/>
          <c:extLst>
            <c:ext xmlns:c16="http://schemas.microsoft.com/office/drawing/2014/chart" uri="{C3380CC4-5D6E-409C-BE32-E72D297353CC}">
              <c16:uniqueId val="{00000000-3B88-41D7-9E8A-898629A3C555}"/>
            </c:ext>
          </c:extLst>
        </c:ser>
        <c:ser>
          <c:idx val="2"/>
          <c:order val="2"/>
          <c:tx>
            <c:strRef>
              <c:f>'Source_TN Budget Documents'!$E$2</c:f>
              <c:strCache>
                <c:ptCount val="1"/>
                <c:pt idx="0">
                  <c:v>Total Actual</c:v>
                </c:pt>
              </c:strCache>
            </c:strRef>
          </c:tx>
          <c:spPr>
            <a:ln w="28575" cap="rnd">
              <a:solidFill>
                <a:srgbClr val="003C5A"/>
              </a:solidFill>
              <a:round/>
            </a:ln>
            <a:effectLst/>
          </c:spPr>
          <c:marker>
            <c:symbol val="none"/>
          </c:marker>
          <c:cat>
            <c:strRef>
              <c:f>'Source_TN Budget Documents'!$B$3:$B$57</c:f>
              <c:strCache>
                <c:ptCount val="55"/>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strCache>
              <c:extLst/>
            </c:strRef>
          </c:cat>
          <c:val>
            <c:numRef>
              <c:f>'Source_TN Budget Documents'!$E$3:$E$57</c:f>
              <c:numCache>
                <c:formatCode>_(* #,##0_);_(* \(#,##0\);_(* "-"_);_(@_)</c:formatCode>
                <c:ptCount val="55"/>
                <c:pt idx="0" formatCode="_(&quot;$&quot;* #,##0_);_(&quot;$&quot;* \(#,##0\);_(&quot;$&quot;* &quot;-&quot;_);_(@_)">
                  <c:v>247997700</c:v>
                </c:pt>
                <c:pt idx="1">
                  <c:v>257052400</c:v>
                </c:pt>
                <c:pt idx="2">
                  <c:v>300610700</c:v>
                </c:pt>
                <c:pt idx="3">
                  <c:v>333778200</c:v>
                </c:pt>
                <c:pt idx="4">
                  <c:v>353852300</c:v>
                </c:pt>
                <c:pt idx="5">
                  <c:v>434080000</c:v>
                </c:pt>
                <c:pt idx="6">
                  <c:v>486778200</c:v>
                </c:pt>
                <c:pt idx="7">
                  <c:v>572635200</c:v>
                </c:pt>
                <c:pt idx="8">
                  <c:v>609115700</c:v>
                </c:pt>
                <c:pt idx="9">
                  <c:v>661480800</c:v>
                </c:pt>
                <c:pt idx="10">
                  <c:v>746937400</c:v>
                </c:pt>
                <c:pt idx="11">
                  <c:v>831344900</c:v>
                </c:pt>
                <c:pt idx="12">
                  <c:v>915895800</c:v>
                </c:pt>
                <c:pt idx="13">
                  <c:v>962803200</c:v>
                </c:pt>
                <c:pt idx="14">
                  <c:v>921030700</c:v>
                </c:pt>
                <c:pt idx="15">
                  <c:v>967467400</c:v>
                </c:pt>
                <c:pt idx="16">
                  <c:v>978042900</c:v>
                </c:pt>
                <c:pt idx="17">
                  <c:v>1164584800</c:v>
                </c:pt>
                <c:pt idx="18">
                  <c:v>1267770800</c:v>
                </c:pt>
                <c:pt idx="19">
                  <c:v>1364038200</c:v>
                </c:pt>
                <c:pt idx="20">
                  <c:v>1443334800</c:v>
                </c:pt>
                <c:pt idx="21">
                  <c:v>1529768000</c:v>
                </c:pt>
                <c:pt idx="22">
                  <c:v>1621426500</c:v>
                </c:pt>
                <c:pt idx="23">
                  <c:v>1691567300</c:v>
                </c:pt>
                <c:pt idx="24">
                  <c:v>1653924500</c:v>
                </c:pt>
                <c:pt idx="25">
                  <c:v>1909413200</c:v>
                </c:pt>
                <c:pt idx="26">
                  <c:v>2079937400</c:v>
                </c:pt>
                <c:pt idx="27">
                  <c:v>2275095100</c:v>
                </c:pt>
                <c:pt idx="28">
                  <c:v>2353012800</c:v>
                </c:pt>
                <c:pt idx="29">
                  <c:v>2525954300</c:v>
                </c:pt>
                <c:pt idx="30">
                  <c:v>2730048400</c:v>
                </c:pt>
                <c:pt idx="31">
                  <c:v>2839428800</c:v>
                </c:pt>
                <c:pt idx="32">
                  <c:v>2943821900</c:v>
                </c:pt>
                <c:pt idx="33">
                  <c:v>3054504600</c:v>
                </c:pt>
                <c:pt idx="34">
                  <c:v>3136513300</c:v>
                </c:pt>
                <c:pt idx="35">
                  <c:v>3318215100</c:v>
                </c:pt>
                <c:pt idx="36">
                  <c:v>3531911000</c:v>
                </c:pt>
                <c:pt idx="37">
                  <c:v>3844012100</c:v>
                </c:pt>
                <c:pt idx="38">
                  <c:v>4006928000</c:v>
                </c:pt>
                <c:pt idx="39">
                  <c:v>4279183200</c:v>
                </c:pt>
                <c:pt idx="40">
                  <c:v>4662413400</c:v>
                </c:pt>
                <c:pt idx="41">
                  <c:v>4941673700</c:v>
                </c:pt>
                <c:pt idx="42">
                  <c:v>5031432600</c:v>
                </c:pt>
                <c:pt idx="43">
                  <c:v>5215390500</c:v>
                </c:pt>
                <c:pt idx="44">
                  <c:v>5369515900</c:v>
                </c:pt>
                <c:pt idx="45">
                  <c:v>5413951900</c:v>
                </c:pt>
                <c:pt idx="46">
                  <c:v>5603804900</c:v>
                </c:pt>
                <c:pt idx="47">
                  <c:v>5582312200</c:v>
                </c:pt>
                <c:pt idx="48">
                  <c:v>5666698900</c:v>
                </c:pt>
                <c:pt idx="49">
                  <c:v>5997552900</c:v>
                </c:pt>
                <c:pt idx="50">
                  <c:v>6247916800</c:v>
                </c:pt>
                <c:pt idx="51">
                  <c:v>6378958500</c:v>
                </c:pt>
                <c:pt idx="52">
                  <c:v>6374337700</c:v>
                </c:pt>
                <c:pt idx="53">
                  <c:v>7091286700</c:v>
                </c:pt>
                <c:pt idx="54">
                  <c:v>8172991700</c:v>
                </c:pt>
              </c:numCache>
              <c:extLst/>
            </c:numRef>
          </c:val>
          <c:smooth val="0"/>
          <c:extLst>
            <c:ext xmlns:c16="http://schemas.microsoft.com/office/drawing/2014/chart" uri="{C3380CC4-5D6E-409C-BE32-E72D297353CC}">
              <c16:uniqueId val="{00000001-3B88-41D7-9E8A-898629A3C555}"/>
            </c:ext>
          </c:extLst>
        </c:ser>
        <c:dLbls>
          <c:showLegendKey val="0"/>
          <c:showVal val="0"/>
          <c:showCatName val="0"/>
          <c:showSerName val="0"/>
          <c:showPercent val="0"/>
          <c:showBubbleSize val="0"/>
        </c:dLbls>
        <c:smooth val="0"/>
        <c:axId val="411755712"/>
        <c:axId val="606217072"/>
        <c:extLst>
          <c:ext xmlns:c15="http://schemas.microsoft.com/office/drawing/2012/chart" uri="{02D57815-91ED-43cb-92C2-25804820EDAC}">
            <c15:filteredLineSeries>
              <c15:ser>
                <c:idx val="1"/>
                <c:order val="1"/>
                <c:tx>
                  <c:strRef>
                    <c:extLst>
                      <c:ext uri="{02D57815-91ED-43cb-92C2-25804820EDAC}">
                        <c15:formulaRef>
                          <c15:sqref>'Source_TN Budget Documents'!$D$2</c15:sqref>
                        </c15:formulaRef>
                      </c:ext>
                    </c:extLst>
                    <c:strCache>
                      <c:ptCount val="1"/>
                      <c:pt idx="0">
                        <c:v>Federal %</c:v>
                      </c:pt>
                    </c:strCache>
                  </c:strRef>
                </c:tx>
                <c:spPr>
                  <a:ln w="28575" cap="rnd">
                    <a:solidFill>
                      <a:schemeClr val="accent2"/>
                    </a:solidFill>
                    <a:round/>
                  </a:ln>
                  <a:effectLst/>
                </c:spPr>
                <c:marker>
                  <c:symbol val="none"/>
                </c:marker>
                <c:cat>
                  <c:strRef>
                    <c:extLst>
                      <c:ext uri="{02D57815-91ED-43cb-92C2-25804820EDAC}">
                        <c15:formulaRef>
                          <c15:sqref>'Source_TN Budget Documents'!$B$3:$B$57</c15:sqref>
                        </c15:formulaRef>
                      </c:ext>
                    </c:extLst>
                    <c:strCache>
                      <c:ptCount val="55"/>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strCache>
                  </c:strRef>
                </c:cat>
                <c:val>
                  <c:numRef>
                    <c:extLst>
                      <c:ext uri="{02D57815-91ED-43cb-92C2-25804820EDAC}">
                        <c15:formulaRef>
                          <c15:sqref>'Source_TN Budget Documents'!$D$3:$D$57</c15:sqref>
                        </c15:formulaRef>
                      </c:ext>
                    </c:extLst>
                    <c:numCache>
                      <c:formatCode>0.00%</c:formatCode>
                      <c:ptCount val="55"/>
                      <c:pt idx="0">
                        <c:v>0.22880333164380154</c:v>
                      </c:pt>
                      <c:pt idx="1">
                        <c:v>0.21466595915852177</c:v>
                      </c:pt>
                      <c:pt idx="2">
                        <c:v>0.22743268952169701</c:v>
                      </c:pt>
                      <c:pt idx="3">
                        <c:v>0.26610006285611221</c:v>
                      </c:pt>
                      <c:pt idx="4">
                        <c:v>0.24926510863430873</c:v>
                      </c:pt>
                      <c:pt idx="5">
                        <c:v>0.23254146701068928</c:v>
                      </c:pt>
                      <c:pt idx="6">
                        <c:v>0.20497548986376135</c:v>
                      </c:pt>
                      <c:pt idx="7">
                        <c:v>0.21691349047351613</c:v>
                      </c:pt>
                      <c:pt idx="8">
                        <c:v>0.22233706995239164</c:v>
                      </c:pt>
                      <c:pt idx="9">
                        <c:v>0.20635912637222426</c:v>
                      </c:pt>
                      <c:pt idx="10">
                        <c:v>0.19902511241236548</c:v>
                      </c:pt>
                      <c:pt idx="11">
                        <c:v>0.20289292687066462</c:v>
                      </c:pt>
                      <c:pt idx="12">
                        <c:v>0.22124973168345133</c:v>
                      </c:pt>
                      <c:pt idx="13">
                        <c:v>0.22450558951195843</c:v>
                      </c:pt>
                      <c:pt idx="14">
                        <c:v>0.17862205896068395</c:v>
                      </c:pt>
                      <c:pt idx="15">
                        <c:v>0.18649331233279798</c:v>
                      </c:pt>
                      <c:pt idx="16">
                        <c:v>0.18585023213194432</c:v>
                      </c:pt>
                      <c:pt idx="17">
                        <c:v>0.1664053145807845</c:v>
                      </c:pt>
                      <c:pt idx="18">
                        <c:v>0.15703650849191353</c:v>
                      </c:pt>
                      <c:pt idx="19">
                        <c:v>0.14732028765763305</c:v>
                      </c:pt>
                      <c:pt idx="20">
                        <c:v>0.15048192560728113</c:v>
                      </c:pt>
                      <c:pt idx="21">
                        <c:v>0.15017296740420769</c:v>
                      </c:pt>
                      <c:pt idx="22">
                        <c:v>0.1535119846628879</c:v>
                      </c:pt>
                      <c:pt idx="23">
                        <c:v>0.16519378212146807</c:v>
                      </c:pt>
                      <c:pt idx="24">
                        <c:v>0.18379200501594842</c:v>
                      </c:pt>
                      <c:pt idx="25">
                        <c:v>0.17129534874902927</c:v>
                      </c:pt>
                      <c:pt idx="26">
                        <c:v>0.16430821427606426</c:v>
                      </c:pt>
                      <c:pt idx="27">
                        <c:v>0.15195659293538982</c:v>
                      </c:pt>
                      <c:pt idx="28">
                        <c:v>0.14946710022146925</c:v>
                      </c:pt>
                      <c:pt idx="29">
                        <c:v>0.14765872842592601</c:v>
                      </c:pt>
                      <c:pt idx="30">
                        <c:v>0.15403481491390408</c:v>
                      </c:pt>
                      <c:pt idx="31">
                        <c:v>0.14858734968103443</c:v>
                      </c:pt>
                      <c:pt idx="32">
                        <c:v>0.1576086175593707</c:v>
                      </c:pt>
                      <c:pt idx="33">
                        <c:v>0.16291849748728485</c:v>
                      </c:pt>
                      <c:pt idx="34">
                        <c:v>0.16898984614539975</c:v>
                      </c:pt>
                      <c:pt idx="35">
                        <c:v>0.18099676539956677</c:v>
                      </c:pt>
                      <c:pt idx="36">
                        <c:v>0.20446140913516792</c:v>
                      </c:pt>
                      <c:pt idx="37">
                        <c:v>0.2123454033872578</c:v>
                      </c:pt>
                      <c:pt idx="38">
                        <c:v>0.20810803188876864</c:v>
                      </c:pt>
                      <c:pt idx="39">
                        <c:v>0.19610356948494284</c:v>
                      </c:pt>
                      <c:pt idx="40">
                        <c:v>0.18067700731985714</c:v>
                      </c:pt>
                      <c:pt idx="41">
                        <c:v>0.18795275778730594</c:v>
                      </c:pt>
                      <c:pt idx="42">
                        <c:v>0.26578300979327441</c:v>
                      </c:pt>
                      <c:pt idx="43">
                        <c:v>0.29845857179821916</c:v>
                      </c:pt>
                      <c:pt idx="44">
                        <c:v>0.23475732700595969</c:v>
                      </c:pt>
                      <c:pt idx="45">
                        <c:v>0.21520632645443341</c:v>
                      </c:pt>
                      <c:pt idx="46">
                        <c:v>0.21541271003207124</c:v>
                      </c:pt>
                      <c:pt idx="47">
                        <c:v>0.20428995354290647</c:v>
                      </c:pt>
                      <c:pt idx="48">
                        <c:v>0.19024730606385315</c:v>
                      </c:pt>
                      <c:pt idx="49">
                        <c:v>0.18736176549605757</c:v>
                      </c:pt>
                      <c:pt idx="50">
                        <c:v>0.18567241484393646</c:v>
                      </c:pt>
                      <c:pt idx="51">
                        <c:v>0.177211295542995</c:v>
                      </c:pt>
                      <c:pt idx="52">
                        <c:v>0.16490541440877851</c:v>
                      </c:pt>
                      <c:pt idx="53">
                        <c:v>0.22823668940081071</c:v>
                      </c:pt>
                      <c:pt idx="54">
                        <c:v>0.28823675423529427</c:v>
                      </c:pt>
                    </c:numCache>
                  </c:numRef>
                </c:val>
                <c:smooth val="0"/>
                <c:extLst>
                  <c:ext xmlns:c16="http://schemas.microsoft.com/office/drawing/2014/chart" uri="{C3380CC4-5D6E-409C-BE32-E72D297353CC}">
                    <c16:uniqueId val="{00000002-3B88-41D7-9E8A-898629A3C555}"/>
                  </c:ext>
                </c:extLst>
              </c15:ser>
            </c15:filteredLineSeries>
          </c:ext>
        </c:extLst>
      </c:lineChart>
      <c:catAx>
        <c:axId val="411755712"/>
        <c:scaling>
          <c:orientation val="minMax"/>
        </c:scaling>
        <c:delete val="0"/>
        <c:axPos val="b"/>
        <c:numFmt formatCode="General" sourceLinked="1"/>
        <c:majorTickMark val="none"/>
        <c:minorTickMark val="none"/>
        <c:tickLblPos val="nextTo"/>
        <c:spPr>
          <a:noFill/>
          <a:ln w="9525" cap="flat" cmpd="sng" algn="ctr">
            <a:solidFill>
              <a:srgbClr val="003C5A"/>
            </a:solidFill>
            <a:round/>
          </a:ln>
          <a:effectLst/>
        </c:spPr>
        <c:txPr>
          <a:bodyPr rot="-3300000" spcFirstLastPara="1" vertOverflow="ellipsis"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6217072"/>
        <c:crosses val="autoZero"/>
        <c:auto val="1"/>
        <c:lblAlgn val="ctr"/>
        <c:lblOffset val="100"/>
        <c:noMultiLvlLbl val="0"/>
      </c:catAx>
      <c:valAx>
        <c:axId val="606217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Amount of total TDOE</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funding (blue) and federal education funding (red) in billions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11755712"/>
        <c:crosses val="autoZero"/>
        <c:crossBetween val="between"/>
        <c:dispUnits>
          <c:builtInUnit val="billion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v>Percent of Federal Funding</c:v>
          </c:tx>
          <c:spPr>
            <a:solidFill>
              <a:srgbClr val="A02843"/>
            </a:solidFill>
            <a:ln>
              <a:noFill/>
            </a:ln>
            <a:effectLst/>
          </c:spPr>
          <c:invertIfNegative val="0"/>
          <c:trendline>
            <c:spPr>
              <a:ln w="19050" cap="rnd">
                <a:solidFill>
                  <a:srgbClr val="000000"/>
                </a:solidFill>
                <a:prstDash val="sysDot"/>
              </a:ln>
              <a:effectLst/>
            </c:spPr>
            <c:trendlineType val="linear"/>
            <c:dispRSqr val="0"/>
            <c:dispEq val="0"/>
          </c:trendline>
          <c:cat>
            <c:strRef>
              <c:f>'Source_TN Budget Documents'!$B$3:$B$57</c:f>
              <c:strCache>
                <c:ptCount val="55"/>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strCache>
              <c:extLst/>
            </c:strRef>
          </c:cat>
          <c:val>
            <c:numRef>
              <c:f>'Source_TN Budget Documents'!$D$3:$D$57</c:f>
              <c:numCache>
                <c:formatCode>0.00%</c:formatCode>
                <c:ptCount val="55"/>
                <c:pt idx="0">
                  <c:v>0.22880333164380154</c:v>
                </c:pt>
                <c:pt idx="1">
                  <c:v>0.21466595915852177</c:v>
                </c:pt>
                <c:pt idx="2">
                  <c:v>0.22743268952169701</c:v>
                </c:pt>
                <c:pt idx="3">
                  <c:v>0.26610006285611221</c:v>
                </c:pt>
                <c:pt idx="4">
                  <c:v>0.24926510863430873</c:v>
                </c:pt>
                <c:pt idx="5">
                  <c:v>0.23254146701068928</c:v>
                </c:pt>
                <c:pt idx="6">
                  <c:v>0.20497548986376135</c:v>
                </c:pt>
                <c:pt idx="7">
                  <c:v>0.21691349047351613</c:v>
                </c:pt>
                <c:pt idx="8">
                  <c:v>0.22233706995239164</c:v>
                </c:pt>
                <c:pt idx="9">
                  <c:v>0.20635912637222426</c:v>
                </c:pt>
                <c:pt idx="10">
                  <c:v>0.19902511241236548</c:v>
                </c:pt>
                <c:pt idx="11">
                  <c:v>0.20289292687066462</c:v>
                </c:pt>
                <c:pt idx="12">
                  <c:v>0.22124973168345133</c:v>
                </c:pt>
                <c:pt idx="13">
                  <c:v>0.22450558951195843</c:v>
                </c:pt>
                <c:pt idx="14">
                  <c:v>0.17862205896068395</c:v>
                </c:pt>
                <c:pt idx="15">
                  <c:v>0.18649331233279798</c:v>
                </c:pt>
                <c:pt idx="16">
                  <c:v>0.18585023213194432</c:v>
                </c:pt>
                <c:pt idx="17">
                  <c:v>0.1664053145807845</c:v>
                </c:pt>
                <c:pt idx="18">
                  <c:v>0.15703650849191353</c:v>
                </c:pt>
                <c:pt idx="19">
                  <c:v>0.14732028765763305</c:v>
                </c:pt>
                <c:pt idx="20">
                  <c:v>0.15048192560728113</c:v>
                </c:pt>
                <c:pt idx="21">
                  <c:v>0.15017296740420769</c:v>
                </c:pt>
                <c:pt idx="22">
                  <c:v>0.1535119846628879</c:v>
                </c:pt>
                <c:pt idx="23">
                  <c:v>0.16519378212146807</c:v>
                </c:pt>
                <c:pt idx="24">
                  <c:v>0.18379200501594842</c:v>
                </c:pt>
                <c:pt idx="25">
                  <c:v>0.17129534874902927</c:v>
                </c:pt>
                <c:pt idx="26">
                  <c:v>0.16430821427606426</c:v>
                </c:pt>
                <c:pt idx="27">
                  <c:v>0.15195659293538982</c:v>
                </c:pt>
                <c:pt idx="28">
                  <c:v>0.14946710022146925</c:v>
                </c:pt>
                <c:pt idx="29">
                  <c:v>0.14765872842592601</c:v>
                </c:pt>
                <c:pt idx="30">
                  <c:v>0.15403481491390408</c:v>
                </c:pt>
                <c:pt idx="31">
                  <c:v>0.14858734968103443</c:v>
                </c:pt>
                <c:pt idx="32">
                  <c:v>0.1576086175593707</c:v>
                </c:pt>
                <c:pt idx="33">
                  <c:v>0.16291849748728485</c:v>
                </c:pt>
                <c:pt idx="34">
                  <c:v>0.16898984614539975</c:v>
                </c:pt>
                <c:pt idx="35">
                  <c:v>0.18099676539956677</c:v>
                </c:pt>
                <c:pt idx="36">
                  <c:v>0.20446140913516792</c:v>
                </c:pt>
                <c:pt idx="37">
                  <c:v>0.2123454033872578</c:v>
                </c:pt>
                <c:pt idx="38">
                  <c:v>0.20810803188876864</c:v>
                </c:pt>
                <c:pt idx="39">
                  <c:v>0.19610356948494284</c:v>
                </c:pt>
                <c:pt idx="40">
                  <c:v>0.18067700731985714</c:v>
                </c:pt>
                <c:pt idx="41">
                  <c:v>0.18795275778730594</c:v>
                </c:pt>
                <c:pt idx="42">
                  <c:v>0.26578300979327441</c:v>
                </c:pt>
                <c:pt idx="43">
                  <c:v>0.29845857179821916</c:v>
                </c:pt>
                <c:pt idx="44">
                  <c:v>0.23475732700595969</c:v>
                </c:pt>
                <c:pt idx="45">
                  <c:v>0.21520632645443341</c:v>
                </c:pt>
                <c:pt idx="46">
                  <c:v>0.21541271003207124</c:v>
                </c:pt>
                <c:pt idx="47">
                  <c:v>0.20428995354290647</c:v>
                </c:pt>
                <c:pt idx="48">
                  <c:v>0.19024730606385315</c:v>
                </c:pt>
                <c:pt idx="49">
                  <c:v>0.18736176549605757</c:v>
                </c:pt>
                <c:pt idx="50">
                  <c:v>0.18567241484393646</c:v>
                </c:pt>
                <c:pt idx="51">
                  <c:v>0.177211295542995</c:v>
                </c:pt>
                <c:pt idx="52">
                  <c:v>0.16490541440877851</c:v>
                </c:pt>
                <c:pt idx="53">
                  <c:v>0.22823668940081071</c:v>
                </c:pt>
                <c:pt idx="54">
                  <c:v>0.28823675423529427</c:v>
                </c:pt>
              </c:numCache>
              <c:extLst/>
            </c:numRef>
          </c:val>
          <c:extLst>
            <c:ext xmlns:c16="http://schemas.microsoft.com/office/drawing/2014/chart" uri="{C3380CC4-5D6E-409C-BE32-E72D297353CC}">
              <c16:uniqueId val="{00000001-49A9-4D78-BC37-08E4C76E2D00}"/>
            </c:ext>
          </c:extLst>
        </c:ser>
        <c:dLbls>
          <c:showLegendKey val="0"/>
          <c:showVal val="0"/>
          <c:showCatName val="0"/>
          <c:showSerName val="0"/>
          <c:showPercent val="0"/>
          <c:showBubbleSize val="0"/>
        </c:dLbls>
        <c:gapWidth val="219"/>
        <c:overlap val="-27"/>
        <c:axId val="470322736"/>
        <c:axId val="466435248"/>
        <c:extLst>
          <c:ext xmlns:c15="http://schemas.microsoft.com/office/drawing/2012/chart" uri="{02D57815-91ED-43cb-92C2-25804820EDAC}">
            <c15:filteredBarSeries>
              <c15:ser>
                <c:idx val="0"/>
                <c:order val="0"/>
                <c:tx>
                  <c:strRef>
                    <c:extLst>
                      <c:ext uri="{02D57815-91ED-43cb-92C2-25804820EDAC}">
                        <c15:formulaRef>
                          <c15:sqref>'Source_TN Budget Documents'!$C$2</c15:sqref>
                        </c15:formulaRef>
                      </c:ext>
                    </c:extLst>
                    <c:strCache>
                      <c:ptCount val="1"/>
                      <c:pt idx="0">
                        <c:v>Federal Actual</c:v>
                      </c:pt>
                    </c:strCache>
                  </c:strRef>
                </c:tx>
                <c:spPr>
                  <a:solidFill>
                    <a:schemeClr val="accent1"/>
                  </a:solidFill>
                  <a:ln>
                    <a:noFill/>
                  </a:ln>
                  <a:effectLst/>
                </c:spPr>
                <c:invertIfNegative val="0"/>
                <c:cat>
                  <c:strRef>
                    <c:extLst>
                      <c:ext uri="{02D57815-91ED-43cb-92C2-25804820EDAC}">
                        <c15:formulaRef>
                          <c15:sqref>'Source_TN Budget Documents'!$B$3:$B$57</c15:sqref>
                        </c15:formulaRef>
                      </c:ext>
                    </c:extLst>
                    <c:strCache>
                      <c:ptCount val="55"/>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strCache>
                  </c:strRef>
                </c:cat>
                <c:val>
                  <c:numRef>
                    <c:extLst>
                      <c:ext uri="{02D57815-91ED-43cb-92C2-25804820EDAC}">
                        <c15:formulaRef>
                          <c15:sqref>'Source_TN Budget Documents'!$C$3:$C$57</c15:sqref>
                        </c15:formulaRef>
                      </c:ext>
                    </c:extLst>
                    <c:numCache>
                      <c:formatCode>_(* #,##0_);_(* \(#,##0\);_(* "-"_);_(@_)</c:formatCode>
                      <c:ptCount val="55"/>
                      <c:pt idx="0" formatCode="_(&quot;$&quot;* #,##0_);_(&quot;$&quot;* \(#,##0\);_(&quot;$&quot;* &quot;-&quot;_);_(@_)">
                        <c:v>56742700</c:v>
                      </c:pt>
                      <c:pt idx="1">
                        <c:v>55180400</c:v>
                      </c:pt>
                      <c:pt idx="2">
                        <c:v>68368700</c:v>
                      </c:pt>
                      <c:pt idx="3">
                        <c:v>88818400</c:v>
                      </c:pt>
                      <c:pt idx="4">
                        <c:v>88203032</c:v>
                      </c:pt>
                      <c:pt idx="5">
                        <c:v>100941600</c:v>
                      </c:pt>
                      <c:pt idx="6">
                        <c:v>99777600</c:v>
                      </c:pt>
                      <c:pt idx="7">
                        <c:v>124212300</c:v>
                      </c:pt>
                      <c:pt idx="8">
                        <c:v>135429000</c:v>
                      </c:pt>
                      <c:pt idx="9">
                        <c:v>136502600</c:v>
                      </c:pt>
                      <c:pt idx="10">
                        <c:v>148659300</c:v>
                      </c:pt>
                      <c:pt idx="11">
                        <c:v>168674000</c:v>
                      </c:pt>
                      <c:pt idx="12">
                        <c:v>202641700</c:v>
                      </c:pt>
                      <c:pt idx="13">
                        <c:v>216154700</c:v>
                      </c:pt>
                      <c:pt idx="14">
                        <c:v>164516400</c:v>
                      </c:pt>
                      <c:pt idx="15">
                        <c:v>180426200</c:v>
                      </c:pt>
                      <c:pt idx="16">
                        <c:v>181769500</c:v>
                      </c:pt>
                      <c:pt idx="17">
                        <c:v>193793100</c:v>
                      </c:pt>
                      <c:pt idx="18">
                        <c:v>199086300</c:v>
                      </c:pt>
                      <c:pt idx="19">
                        <c:v>200950500</c:v>
                      </c:pt>
                      <c:pt idx="20">
                        <c:v>217195800</c:v>
                      </c:pt>
                      <c:pt idx="21">
                        <c:v>229729800</c:v>
                      </c:pt>
                      <c:pt idx="22">
                        <c:v>248908400</c:v>
                      </c:pt>
                      <c:pt idx="23">
                        <c:v>279436400</c:v>
                      </c:pt>
                      <c:pt idx="24">
                        <c:v>303978100</c:v>
                      </c:pt>
                      <c:pt idx="25">
                        <c:v>327073600</c:v>
                      </c:pt>
                      <c:pt idx="26">
                        <c:v>341750800</c:v>
                      </c:pt>
                      <c:pt idx="27">
                        <c:v>345715700</c:v>
                      </c:pt>
                      <c:pt idx="28">
                        <c:v>351698000</c:v>
                      </c:pt>
                      <c:pt idx="29">
                        <c:v>372979200</c:v>
                      </c:pt>
                      <c:pt idx="30">
                        <c:v>420522500</c:v>
                      </c:pt>
                      <c:pt idx="31">
                        <c:v>421903200</c:v>
                      </c:pt>
                      <c:pt idx="32">
                        <c:v>463971700</c:v>
                      </c:pt>
                      <c:pt idx="33">
                        <c:v>497635300</c:v>
                      </c:pt>
                      <c:pt idx="34">
                        <c:v>530038900</c:v>
                      </c:pt>
                      <c:pt idx="35">
                        <c:v>600586200</c:v>
                      </c:pt>
                      <c:pt idx="36">
                        <c:v>722139500</c:v>
                      </c:pt>
                      <c:pt idx="37">
                        <c:v>816258300</c:v>
                      </c:pt>
                      <c:pt idx="38">
                        <c:v>833873900</c:v>
                      </c:pt>
                      <c:pt idx="39">
                        <c:v>839163100</c:v>
                      </c:pt>
                      <c:pt idx="40">
                        <c:v>842390900</c:v>
                      </c:pt>
                      <c:pt idx="41">
                        <c:v>928801200</c:v>
                      </c:pt>
                      <c:pt idx="42">
                        <c:v>1337269300</c:v>
                      </c:pt>
                      <c:pt idx="43">
                        <c:v>1556578000</c:v>
                      </c:pt>
                      <c:pt idx="44">
                        <c:v>1260533200</c:v>
                      </c:pt>
                      <c:pt idx="45">
                        <c:v>1165116700</c:v>
                      </c:pt>
                      <c:pt idx="46">
                        <c:v>1207130800</c:v>
                      </c:pt>
                      <c:pt idx="47">
                        <c:v>1140410300</c:v>
                      </c:pt>
                      <c:pt idx="48">
                        <c:v>1078074200</c:v>
                      </c:pt>
                      <c:pt idx="49">
                        <c:v>1123712100</c:v>
                      </c:pt>
                      <c:pt idx="50">
                        <c:v>1160065800</c:v>
                      </c:pt>
                      <c:pt idx="51">
                        <c:v>1130423500</c:v>
                      </c:pt>
                      <c:pt idx="52">
                        <c:v>1051162800</c:v>
                      </c:pt>
                      <c:pt idx="53">
                        <c:v>1618491800</c:v>
                      </c:pt>
                      <c:pt idx="54">
                        <c:v>2355756600</c:v>
                      </c:pt>
                    </c:numCache>
                  </c:numRef>
                </c:val>
                <c:extLst>
                  <c:ext xmlns:c16="http://schemas.microsoft.com/office/drawing/2014/chart" uri="{C3380CC4-5D6E-409C-BE32-E72D297353CC}">
                    <c16:uniqueId val="{00000002-49A9-4D78-BC37-08E4C76E2D0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'Source_TN Budget Documents'!$E$2</c15:sqref>
                        </c15:formulaRef>
                      </c:ext>
                    </c:extLst>
                    <c:strCache>
                      <c:ptCount val="1"/>
                      <c:pt idx="0">
                        <c:v>Total Actual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'Source_TN Budget Documents'!$B$3:$B$57</c15:sqref>
                        </c15:formulaRef>
                      </c:ext>
                    </c:extLst>
                    <c:strCache>
                      <c:ptCount val="55"/>
                      <c:pt idx="0">
                        <c:v>1967-68</c:v>
                      </c:pt>
                      <c:pt idx="1">
                        <c:v>1968-69</c:v>
                      </c:pt>
                      <c:pt idx="2">
                        <c:v>1969-70</c:v>
                      </c:pt>
                      <c:pt idx="3">
                        <c:v>1970-71</c:v>
                      </c:pt>
                      <c:pt idx="4">
                        <c:v>1971-72</c:v>
                      </c:pt>
                      <c:pt idx="5">
                        <c:v>1972-73</c:v>
                      </c:pt>
                      <c:pt idx="6">
                        <c:v>1973-74</c:v>
                      </c:pt>
                      <c:pt idx="7">
                        <c:v>1974-75</c:v>
                      </c:pt>
                      <c:pt idx="8">
                        <c:v>1975-76</c:v>
                      </c:pt>
                      <c:pt idx="9">
                        <c:v>1976-77</c:v>
                      </c:pt>
                      <c:pt idx="10">
                        <c:v>1977-78</c:v>
                      </c:pt>
                      <c:pt idx="11">
                        <c:v>1978-79</c:v>
                      </c:pt>
                      <c:pt idx="12">
                        <c:v>1979-80</c:v>
                      </c:pt>
                      <c:pt idx="13">
                        <c:v>1980-81</c:v>
                      </c:pt>
                      <c:pt idx="14">
                        <c:v>1981-82</c:v>
                      </c:pt>
                      <c:pt idx="15">
                        <c:v>1982-83</c:v>
                      </c:pt>
                      <c:pt idx="16">
                        <c:v>1983-84</c:v>
                      </c:pt>
                      <c:pt idx="17">
                        <c:v>1984-85</c:v>
                      </c:pt>
                      <c:pt idx="18">
                        <c:v>1985-86</c:v>
                      </c:pt>
                      <c:pt idx="19">
                        <c:v>1986-87</c:v>
                      </c:pt>
                      <c:pt idx="20">
                        <c:v>1987-88</c:v>
                      </c:pt>
                      <c:pt idx="21">
                        <c:v>1988-89</c:v>
                      </c:pt>
                      <c:pt idx="22">
                        <c:v>1989-90</c:v>
                      </c:pt>
                      <c:pt idx="23">
                        <c:v>1990-91</c:v>
                      </c:pt>
                      <c:pt idx="24">
                        <c:v>1991-92</c:v>
                      </c:pt>
                      <c:pt idx="25">
                        <c:v>1992-93</c:v>
                      </c:pt>
                      <c:pt idx="26">
                        <c:v>1993-94</c:v>
                      </c:pt>
                      <c:pt idx="27">
                        <c:v>1994-95</c:v>
                      </c:pt>
                      <c:pt idx="28">
                        <c:v>1995-96</c:v>
                      </c:pt>
                      <c:pt idx="29">
                        <c:v>1996-97</c:v>
                      </c:pt>
                      <c:pt idx="30">
                        <c:v>1997-98</c:v>
                      </c:pt>
                      <c:pt idx="31">
                        <c:v>1998-99</c:v>
                      </c:pt>
                      <c:pt idx="32">
                        <c:v>1999-00</c:v>
                      </c:pt>
                      <c:pt idx="33">
                        <c:v>2000-01</c:v>
                      </c:pt>
                      <c:pt idx="34">
                        <c:v>2001-02</c:v>
                      </c:pt>
                      <c:pt idx="35">
                        <c:v>2002-03</c:v>
                      </c:pt>
                      <c:pt idx="36">
                        <c:v>2003-04</c:v>
                      </c:pt>
                      <c:pt idx="37">
                        <c:v>2004-05</c:v>
                      </c:pt>
                      <c:pt idx="38">
                        <c:v>2005-06</c:v>
                      </c:pt>
                      <c:pt idx="39">
                        <c:v>2006-07</c:v>
                      </c:pt>
                      <c:pt idx="40">
                        <c:v>2007-08</c:v>
                      </c:pt>
                      <c:pt idx="41">
                        <c:v>2008-09</c:v>
                      </c:pt>
                      <c:pt idx="42">
                        <c:v>2009-10</c:v>
                      </c:pt>
                      <c:pt idx="43">
                        <c:v>2010-11</c:v>
                      </c:pt>
                      <c:pt idx="44">
                        <c:v>2011-12</c:v>
                      </c:pt>
                      <c:pt idx="45">
                        <c:v>2012-13</c:v>
                      </c:pt>
                      <c:pt idx="46">
                        <c:v>2013-14</c:v>
                      </c:pt>
                      <c:pt idx="47">
                        <c:v>2014-15</c:v>
                      </c:pt>
                      <c:pt idx="48">
                        <c:v>2015-16</c:v>
                      </c:pt>
                      <c:pt idx="49">
                        <c:v>2016-17</c:v>
                      </c:pt>
                      <c:pt idx="50">
                        <c:v>2017-18</c:v>
                      </c:pt>
                      <c:pt idx="51">
                        <c:v>2018-19</c:v>
                      </c:pt>
                      <c:pt idx="52">
                        <c:v>2019-20</c:v>
                      </c:pt>
                      <c:pt idx="53">
                        <c:v>2020-21</c:v>
                      </c:pt>
                      <c:pt idx="54">
                        <c:v>2021-22</c:v>
                      </c:pt>
                    </c:strCache>
                  </c:strRef>
                </c:cat>
                <c:val>
                  <c:numRef>
                    <c:extLst xmlns:c15="http://schemas.microsoft.com/office/drawing/2012/chart">
                      <c:ext xmlns:c15="http://schemas.microsoft.com/office/drawing/2012/chart" uri="{02D57815-91ED-43cb-92C2-25804820EDAC}">
                        <c15:formulaRef>
                          <c15:sqref>'Source_TN Budget Documents'!$E$3:$E$57</c15:sqref>
                        </c15:formulaRef>
                      </c:ext>
                    </c:extLst>
                    <c:numCache>
                      <c:formatCode>_(* #,##0_);_(* \(#,##0\);_(* "-"_);_(@_)</c:formatCode>
                      <c:ptCount val="55"/>
                      <c:pt idx="0" formatCode="_(&quot;$&quot;* #,##0_);_(&quot;$&quot;* \(#,##0\);_(&quot;$&quot;* &quot;-&quot;_);_(@_)">
                        <c:v>247997700</c:v>
                      </c:pt>
                      <c:pt idx="1">
                        <c:v>257052400</c:v>
                      </c:pt>
                      <c:pt idx="2">
                        <c:v>300610700</c:v>
                      </c:pt>
                      <c:pt idx="3">
                        <c:v>333778200</c:v>
                      </c:pt>
                      <c:pt idx="4">
                        <c:v>353852300</c:v>
                      </c:pt>
                      <c:pt idx="5">
                        <c:v>434080000</c:v>
                      </c:pt>
                      <c:pt idx="6">
                        <c:v>486778200</c:v>
                      </c:pt>
                      <c:pt idx="7">
                        <c:v>572635200</c:v>
                      </c:pt>
                      <c:pt idx="8">
                        <c:v>609115700</c:v>
                      </c:pt>
                      <c:pt idx="9">
                        <c:v>661480800</c:v>
                      </c:pt>
                      <c:pt idx="10">
                        <c:v>746937400</c:v>
                      </c:pt>
                      <c:pt idx="11">
                        <c:v>831344900</c:v>
                      </c:pt>
                      <c:pt idx="12">
                        <c:v>915895800</c:v>
                      </c:pt>
                      <c:pt idx="13">
                        <c:v>962803200</c:v>
                      </c:pt>
                      <c:pt idx="14">
                        <c:v>921030700</c:v>
                      </c:pt>
                      <c:pt idx="15">
                        <c:v>967467400</c:v>
                      </c:pt>
                      <c:pt idx="16">
                        <c:v>978042900</c:v>
                      </c:pt>
                      <c:pt idx="17">
                        <c:v>1164584800</c:v>
                      </c:pt>
                      <c:pt idx="18">
                        <c:v>1267770800</c:v>
                      </c:pt>
                      <c:pt idx="19">
                        <c:v>1364038200</c:v>
                      </c:pt>
                      <c:pt idx="20">
                        <c:v>1443334800</c:v>
                      </c:pt>
                      <c:pt idx="21">
                        <c:v>1529768000</c:v>
                      </c:pt>
                      <c:pt idx="22">
                        <c:v>1621426500</c:v>
                      </c:pt>
                      <c:pt idx="23">
                        <c:v>1691567300</c:v>
                      </c:pt>
                      <c:pt idx="24">
                        <c:v>1653924500</c:v>
                      </c:pt>
                      <c:pt idx="25">
                        <c:v>1909413200</c:v>
                      </c:pt>
                      <c:pt idx="26">
                        <c:v>2079937400</c:v>
                      </c:pt>
                      <c:pt idx="27">
                        <c:v>2275095100</c:v>
                      </c:pt>
                      <c:pt idx="28">
                        <c:v>2353012800</c:v>
                      </c:pt>
                      <c:pt idx="29">
                        <c:v>2525954300</c:v>
                      </c:pt>
                      <c:pt idx="30">
                        <c:v>2730048400</c:v>
                      </c:pt>
                      <c:pt idx="31">
                        <c:v>2839428800</c:v>
                      </c:pt>
                      <c:pt idx="32">
                        <c:v>2943821900</c:v>
                      </c:pt>
                      <c:pt idx="33">
                        <c:v>3054504600</c:v>
                      </c:pt>
                      <c:pt idx="34">
                        <c:v>3136513300</c:v>
                      </c:pt>
                      <c:pt idx="35">
                        <c:v>3318215100</c:v>
                      </c:pt>
                      <c:pt idx="36">
                        <c:v>3531911000</c:v>
                      </c:pt>
                      <c:pt idx="37">
                        <c:v>3844012100</c:v>
                      </c:pt>
                      <c:pt idx="38">
                        <c:v>4006928000</c:v>
                      </c:pt>
                      <c:pt idx="39">
                        <c:v>4279183200</c:v>
                      </c:pt>
                      <c:pt idx="40">
                        <c:v>4662413400</c:v>
                      </c:pt>
                      <c:pt idx="41">
                        <c:v>4941673700</c:v>
                      </c:pt>
                      <c:pt idx="42">
                        <c:v>5031432600</c:v>
                      </c:pt>
                      <c:pt idx="43">
                        <c:v>5215390500</c:v>
                      </c:pt>
                      <c:pt idx="44">
                        <c:v>5369515900</c:v>
                      </c:pt>
                      <c:pt idx="45">
                        <c:v>5413951900</c:v>
                      </c:pt>
                      <c:pt idx="46">
                        <c:v>5603804900</c:v>
                      </c:pt>
                      <c:pt idx="47">
                        <c:v>5582312200</c:v>
                      </c:pt>
                      <c:pt idx="48">
                        <c:v>5666698900</c:v>
                      </c:pt>
                      <c:pt idx="49">
                        <c:v>5997552900</c:v>
                      </c:pt>
                      <c:pt idx="50">
                        <c:v>6247916800</c:v>
                      </c:pt>
                      <c:pt idx="51">
                        <c:v>6378958500</c:v>
                      </c:pt>
                      <c:pt idx="52">
                        <c:v>6374337700</c:v>
                      </c:pt>
                      <c:pt idx="53">
                        <c:v>7091286700</c:v>
                      </c:pt>
                      <c:pt idx="54">
                        <c:v>8172991700</c:v>
                      </c:pt>
                    </c:numCache>
                  </c:numRef>
                </c:val>
                <c:extLst xmlns:c15="http://schemas.microsoft.com/office/drawing/2012/chart">
                  <c:ext xmlns:c16="http://schemas.microsoft.com/office/drawing/2014/chart" uri="{C3380CC4-5D6E-409C-BE32-E72D297353CC}">
                    <c16:uniqueId val="{00000003-49A9-4D78-BC37-08E4C76E2D00}"/>
                  </c:ext>
                </c:extLst>
              </c15:ser>
            </c15:filteredBarSeries>
          </c:ext>
        </c:extLst>
      </c:barChart>
      <c:catAx>
        <c:axId val="47032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300000" spcFirstLastPara="1" vertOverflow="ellipsis"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6435248"/>
        <c:crosses val="autoZero"/>
        <c:auto val="1"/>
        <c:lblAlgn val="ctr"/>
        <c:lblOffset val="100"/>
        <c:noMultiLvlLbl val="0"/>
      </c:catAx>
      <c:valAx>
        <c:axId val="466435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Percentage</a:t>
                </a:r>
                <a:r>
                  <a:rPr lang="en-US" baseline="0" dirty="0">
                    <a:solidFill>
                      <a:schemeClr val="tx1"/>
                    </a:solidFill>
                    <a:latin typeface="Arial" panose="020B0604020202020204" pitchFamily="34" charset="0"/>
                    <a:cs typeface="Arial" panose="020B0604020202020204" pitchFamily="34" charset="0"/>
                  </a:rPr>
                  <a:t> of TDOE funding </a:t>
                </a:r>
              </a:p>
              <a:p>
                <a:pPr>
                  <a:defRPr>
                    <a:solidFill>
                      <a:schemeClr val="tx1"/>
                    </a:solidFill>
                    <a:latin typeface="Arial" panose="020B0604020202020204" pitchFamily="34" charset="0"/>
                    <a:cs typeface="Arial" panose="020B0604020202020204" pitchFamily="34" charset="0"/>
                  </a:defRPr>
                </a:pPr>
                <a:r>
                  <a:rPr lang="en-US" baseline="0" dirty="0">
                    <a:solidFill>
                      <a:schemeClr val="tx1"/>
                    </a:solidFill>
                    <a:latin typeface="Arial" panose="020B0604020202020204" pitchFamily="34" charset="0"/>
                    <a:cs typeface="Arial" panose="020B0604020202020204" pitchFamily="34" charset="0"/>
                  </a:rPr>
                  <a:t>from a federal source</a:t>
                </a:r>
                <a:endParaRPr lang="en-US"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0322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7A5C0D6-B568-4180-AA3B-5474DC12C66F}" type="datetimeFigureOut">
              <a:rPr lang="en-US" smtClean="0"/>
              <a:t>12/7/2023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0710B02-74CB-4393-9B70-764C76E53A78}" type="slidenum">
              <a:rPr lang="en-US" smtClean="0"/>
              <a:t>‹#›</a:t>
            </a:fld>
            <a:endParaRPr lang="en-US"/>
          </a:p>
        </p:txBody>
      </p:sp>
    </p:spTree>
    <p:extLst>
      <p:ext uri="{BB962C8B-B14F-4D97-AF65-F5344CB8AC3E}">
        <p14:creationId xmlns:p14="http://schemas.microsoft.com/office/powerpoint/2010/main" val="382634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history of total federal funding by the TN Dept of Education (the red line) and total funding from all sources (the blue line). Most federal education funds flow through the state and then out to the local districts as subgrants.. </a:t>
            </a:r>
          </a:p>
          <a:p>
            <a:r>
              <a:rPr lang="en-US" dirty="0"/>
              <a:t>It does not reflect federal funds that are awarded directly to the districts or funds that are awarded to other state agencies, such as IDEA funds for infants and toddlers that have been awarded to the Dept of </a:t>
            </a:r>
            <a:r>
              <a:rPr lang="en-US" dirty="0" err="1"/>
              <a:t>Intellectural</a:t>
            </a:r>
            <a:r>
              <a:rPr lang="en-US" dirty="0"/>
              <a:t> &amp; Developmental Disabilities (DIDD) since FY 2021.</a:t>
            </a:r>
          </a:p>
        </p:txBody>
      </p:sp>
      <p:sp>
        <p:nvSpPr>
          <p:cNvPr id="4" name="Slide Number Placeholder 3"/>
          <p:cNvSpPr>
            <a:spLocks noGrp="1"/>
          </p:cNvSpPr>
          <p:nvPr>
            <p:ph type="sldNum" sz="quarter" idx="5"/>
          </p:nvPr>
        </p:nvSpPr>
        <p:spPr/>
        <p:txBody>
          <a:bodyPr/>
          <a:lstStyle/>
          <a:p>
            <a:fld id="{F0710B02-74CB-4393-9B70-764C76E53A78}" type="slidenum">
              <a:rPr lang="en-US" smtClean="0"/>
              <a:t>2</a:t>
            </a:fld>
            <a:endParaRPr lang="en-US"/>
          </a:p>
        </p:txBody>
      </p:sp>
    </p:spTree>
    <p:extLst>
      <p:ext uri="{BB962C8B-B14F-4D97-AF65-F5344CB8AC3E}">
        <p14:creationId xmlns:p14="http://schemas.microsoft.com/office/powerpoint/2010/main" val="220455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710B02-74CB-4393-9B70-764C76E53A78}" type="slidenum">
              <a:rPr lang="en-US" smtClean="0"/>
              <a:t>11</a:t>
            </a:fld>
            <a:endParaRPr lang="en-US"/>
          </a:p>
        </p:txBody>
      </p:sp>
    </p:spTree>
    <p:extLst>
      <p:ext uri="{BB962C8B-B14F-4D97-AF65-F5344CB8AC3E}">
        <p14:creationId xmlns:p14="http://schemas.microsoft.com/office/powerpoint/2010/main" val="1905773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totals here include both the main grant for K-12 schools (Part 619) and the smaller grant for preschool services for ages 3-5 (Part 611). </a:t>
            </a:r>
            <a:br>
              <a:rPr lang="en-US" dirty="0"/>
            </a:br>
            <a:r>
              <a:rPr lang="en-US" dirty="0"/>
              <a:t>The Part C program – early intervention services – has recently expanded in Tennessee. While it is required to provide home and community based services to children birth through age 2, TN is one of a handful of states that expanded services to children through age 3, and, this year, is the first in the nation to expand services until a child turns 5 or starts kindergarten. Extra federal funds are provided on a year-to-year basis [not shown in the chart] for these service extensions to provide more options for parents.</a:t>
            </a:r>
          </a:p>
        </p:txBody>
      </p:sp>
      <p:sp>
        <p:nvSpPr>
          <p:cNvPr id="4" name="Slide Number Placeholder 3"/>
          <p:cNvSpPr>
            <a:spLocks noGrp="1"/>
          </p:cNvSpPr>
          <p:nvPr>
            <p:ph type="sldNum" sz="quarter" idx="5"/>
          </p:nvPr>
        </p:nvSpPr>
        <p:spPr/>
        <p:txBody>
          <a:bodyPr/>
          <a:lstStyle/>
          <a:p>
            <a:fld id="{F0710B02-74CB-4393-9B70-764C76E53A78}" type="slidenum">
              <a:rPr lang="en-US" smtClean="0"/>
              <a:t>12</a:t>
            </a:fld>
            <a:endParaRPr lang="en-US"/>
          </a:p>
        </p:txBody>
      </p:sp>
    </p:spTree>
    <p:extLst>
      <p:ext uri="{BB962C8B-B14F-4D97-AF65-F5344CB8AC3E}">
        <p14:creationId xmlns:p14="http://schemas.microsoft.com/office/powerpoint/2010/main" val="1460400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sz="1000" dirty="0"/>
          </a:p>
        </p:txBody>
      </p:sp>
      <p:sp>
        <p:nvSpPr>
          <p:cNvPr id="4" name="Slide Number Placeholder 3"/>
          <p:cNvSpPr>
            <a:spLocks noGrp="1"/>
          </p:cNvSpPr>
          <p:nvPr>
            <p:ph type="sldNum" sz="quarter" idx="5"/>
          </p:nvPr>
        </p:nvSpPr>
        <p:spPr/>
        <p:txBody>
          <a:bodyPr/>
          <a:lstStyle/>
          <a:p>
            <a:fld id="{F0710B02-74CB-4393-9B70-764C76E53A78}" type="slidenum">
              <a:rPr lang="en-US" smtClean="0"/>
              <a:t>13</a:t>
            </a:fld>
            <a:endParaRPr lang="en-US"/>
          </a:p>
        </p:txBody>
      </p:sp>
    </p:spTree>
    <p:extLst>
      <p:ext uri="{BB962C8B-B14F-4D97-AF65-F5344CB8AC3E}">
        <p14:creationId xmlns:p14="http://schemas.microsoft.com/office/powerpoint/2010/main" val="345952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formula grants include Title III (English language learners), Title IV (after school programs and Safe &amp; Healthy schools), Title V (Rural and Low income schools), Charter School Program (Title IV-Part C), Title IX (Homeless)</a:t>
            </a:r>
          </a:p>
        </p:txBody>
      </p:sp>
      <p:sp>
        <p:nvSpPr>
          <p:cNvPr id="4" name="Slide Number Placeholder 3"/>
          <p:cNvSpPr>
            <a:spLocks noGrp="1"/>
          </p:cNvSpPr>
          <p:nvPr>
            <p:ph type="sldNum" sz="quarter" idx="5"/>
          </p:nvPr>
        </p:nvSpPr>
        <p:spPr/>
        <p:txBody>
          <a:bodyPr/>
          <a:lstStyle/>
          <a:p>
            <a:fld id="{F0710B02-74CB-4393-9B70-764C76E53A78}" type="slidenum">
              <a:rPr lang="en-US" smtClean="0"/>
              <a:t>16</a:t>
            </a:fld>
            <a:endParaRPr lang="en-US"/>
          </a:p>
        </p:txBody>
      </p:sp>
    </p:spTree>
    <p:extLst>
      <p:ext uri="{BB962C8B-B14F-4D97-AF65-F5344CB8AC3E}">
        <p14:creationId xmlns:p14="http://schemas.microsoft.com/office/powerpoint/2010/main" val="233229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same data, but with the federal funds as a percent of total Dept of Education funds.  The spikes in </a:t>
            </a:r>
            <a:r>
              <a:rPr lang="en-US" dirty="0" err="1"/>
              <a:t>Fy</a:t>
            </a:r>
            <a:r>
              <a:rPr lang="en-US" dirty="0"/>
              <a:t> 2010 and 2011 reflect ARRA funds during the Great Recession and the Race to the Top grant. The spike to the far right in FY 2022 reflects the various COVID relief funds awarded.</a:t>
            </a:r>
          </a:p>
        </p:txBody>
      </p:sp>
      <p:sp>
        <p:nvSpPr>
          <p:cNvPr id="4" name="Slide Number Placeholder 3"/>
          <p:cNvSpPr>
            <a:spLocks noGrp="1"/>
          </p:cNvSpPr>
          <p:nvPr>
            <p:ph type="sldNum" sz="quarter" idx="5"/>
          </p:nvPr>
        </p:nvSpPr>
        <p:spPr/>
        <p:txBody>
          <a:bodyPr/>
          <a:lstStyle/>
          <a:p>
            <a:fld id="{F0710B02-74CB-4393-9B70-764C76E53A78}" type="slidenum">
              <a:rPr lang="en-US" smtClean="0"/>
              <a:t>3</a:t>
            </a:fld>
            <a:endParaRPr lang="en-US"/>
          </a:p>
        </p:txBody>
      </p:sp>
    </p:spTree>
    <p:extLst>
      <p:ext uri="{BB962C8B-B14F-4D97-AF65-F5344CB8AC3E}">
        <p14:creationId xmlns:p14="http://schemas.microsoft.com/office/powerpoint/2010/main" val="175591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Also 2023 included $15.9 million in Charter School program grants that were not part of the 2022 formula award. During the pandemic, the federal government was reimbursing school breakfasts, lunches, and snacks to all students, free of charge, instead of only those </a:t>
            </a:r>
            <a:r>
              <a:rPr lang="en-US" dirty="0" err="1"/>
              <a:t>eligilble</a:t>
            </a:r>
            <a:r>
              <a:rPr lang="en-US" dirty="0"/>
              <a:t> for free or reduced price meals.</a:t>
            </a:r>
          </a:p>
        </p:txBody>
      </p:sp>
      <p:sp>
        <p:nvSpPr>
          <p:cNvPr id="4" name="Slide Number Placeholder 3"/>
          <p:cNvSpPr>
            <a:spLocks noGrp="1"/>
          </p:cNvSpPr>
          <p:nvPr>
            <p:ph type="sldNum" sz="quarter" idx="5"/>
          </p:nvPr>
        </p:nvSpPr>
        <p:spPr/>
        <p:txBody>
          <a:bodyPr/>
          <a:lstStyle/>
          <a:p>
            <a:fld id="{F0710B02-74CB-4393-9B70-764C76E53A78}" type="slidenum">
              <a:rPr lang="en-US" smtClean="0"/>
              <a:t>4</a:t>
            </a:fld>
            <a:endParaRPr lang="en-US"/>
          </a:p>
        </p:txBody>
      </p:sp>
    </p:spTree>
    <p:extLst>
      <p:ext uri="{BB962C8B-B14F-4D97-AF65-F5344CB8AC3E}">
        <p14:creationId xmlns:p14="http://schemas.microsoft.com/office/powerpoint/2010/main" val="383312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and special school district federal funds data is combined with the county school district data in counties with more than one school district.   The state special school districts, DCS, and DOC also receive federal funds, which are not reflected in this map.</a:t>
            </a:r>
          </a:p>
        </p:txBody>
      </p:sp>
      <p:sp>
        <p:nvSpPr>
          <p:cNvPr id="4" name="Slide Number Placeholder 3"/>
          <p:cNvSpPr>
            <a:spLocks noGrp="1"/>
          </p:cNvSpPr>
          <p:nvPr>
            <p:ph type="sldNum" sz="quarter" idx="5"/>
          </p:nvPr>
        </p:nvSpPr>
        <p:spPr/>
        <p:txBody>
          <a:bodyPr/>
          <a:lstStyle/>
          <a:p>
            <a:fld id="{F0710B02-74CB-4393-9B70-764C76E53A78}" type="slidenum">
              <a:rPr lang="en-US" smtClean="0"/>
              <a:t>5</a:t>
            </a:fld>
            <a:endParaRPr lang="en-US"/>
          </a:p>
        </p:txBody>
      </p:sp>
    </p:spTree>
    <p:extLst>
      <p:ext uri="{BB962C8B-B14F-4D97-AF65-F5344CB8AC3E}">
        <p14:creationId xmlns:p14="http://schemas.microsoft.com/office/powerpoint/2010/main" val="302007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Counties with multiple school districts (*)have been combined in the map and table. We have a list of figures for each school district in the state if the working group would like that information.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0710B02-74CB-4393-9B70-764C76E53A78}" type="slidenum">
              <a:rPr lang="en-US" smtClean="0"/>
              <a:t>6</a:t>
            </a:fld>
            <a:endParaRPr lang="en-US"/>
          </a:p>
        </p:txBody>
      </p:sp>
    </p:spTree>
    <p:extLst>
      <p:ext uri="{BB962C8B-B14F-4D97-AF65-F5344CB8AC3E}">
        <p14:creationId xmlns:p14="http://schemas.microsoft.com/office/powerpoint/2010/main" val="257033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City and special school district federal funds data is combined with the county school district data in counties with more than one school district.   The state special school districts, DCS, and DOC also receive federal funds, which are not reflected in this map.</a:t>
            </a: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F0710B02-74CB-4393-9B70-764C76E53A78}" type="slidenum">
              <a:rPr lang="en-US" smtClean="0"/>
              <a:t>7</a:t>
            </a:fld>
            <a:endParaRPr lang="en-US"/>
          </a:p>
        </p:txBody>
      </p:sp>
    </p:spTree>
    <p:extLst>
      <p:ext uri="{BB962C8B-B14F-4D97-AF65-F5344CB8AC3E}">
        <p14:creationId xmlns:p14="http://schemas.microsoft.com/office/powerpoint/2010/main" val="384610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Counties with multiple school districts (*)have been combined in the map and table. We have a list of figures for each school district in the state if the working group would like that information. </a:t>
            </a:r>
          </a:p>
          <a:p>
            <a:endParaRPr lang="en-US" dirty="0"/>
          </a:p>
        </p:txBody>
      </p:sp>
      <p:sp>
        <p:nvSpPr>
          <p:cNvPr id="4" name="Slide Number Placeholder 3"/>
          <p:cNvSpPr>
            <a:spLocks noGrp="1"/>
          </p:cNvSpPr>
          <p:nvPr>
            <p:ph type="sldNum" sz="quarter" idx="5"/>
          </p:nvPr>
        </p:nvSpPr>
        <p:spPr/>
        <p:txBody>
          <a:bodyPr/>
          <a:lstStyle/>
          <a:p>
            <a:fld id="{F0710B02-74CB-4393-9B70-764C76E53A78}" type="slidenum">
              <a:rPr lang="en-US" smtClean="0"/>
              <a:t>8</a:t>
            </a:fld>
            <a:endParaRPr lang="en-US"/>
          </a:p>
        </p:txBody>
      </p:sp>
    </p:spTree>
    <p:extLst>
      <p:ext uri="{BB962C8B-B14F-4D97-AF65-F5344CB8AC3E}">
        <p14:creationId xmlns:p14="http://schemas.microsoft.com/office/powerpoint/2010/main" val="204231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top 3 are by far the largest accounting for 86% of 2023 formula fund allocations.</a:t>
            </a:r>
          </a:p>
          <a:p>
            <a:endParaRPr lang="en-US" dirty="0"/>
          </a:p>
        </p:txBody>
      </p:sp>
      <p:sp>
        <p:nvSpPr>
          <p:cNvPr id="4" name="Slide Number Placeholder 3"/>
          <p:cNvSpPr>
            <a:spLocks noGrp="1"/>
          </p:cNvSpPr>
          <p:nvPr>
            <p:ph type="sldNum" sz="quarter" idx="5"/>
          </p:nvPr>
        </p:nvSpPr>
        <p:spPr/>
        <p:txBody>
          <a:bodyPr/>
          <a:lstStyle/>
          <a:p>
            <a:fld id="{F0710B02-74CB-4393-9B70-764C76E53A78}" type="slidenum">
              <a:rPr lang="en-US" smtClean="0"/>
              <a:t>9</a:t>
            </a:fld>
            <a:endParaRPr lang="en-US"/>
          </a:p>
        </p:txBody>
      </p:sp>
    </p:spTree>
    <p:extLst>
      <p:ext uri="{BB962C8B-B14F-4D97-AF65-F5344CB8AC3E}">
        <p14:creationId xmlns:p14="http://schemas.microsoft.com/office/powerpoint/2010/main" val="3696611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    (State law in addition to federal law requires LEA and school plans.) </a:t>
            </a:r>
          </a:p>
        </p:txBody>
      </p:sp>
      <p:sp>
        <p:nvSpPr>
          <p:cNvPr id="4" name="Slide Number Placeholder 3"/>
          <p:cNvSpPr>
            <a:spLocks noGrp="1"/>
          </p:cNvSpPr>
          <p:nvPr>
            <p:ph type="sldNum" sz="quarter" idx="5"/>
          </p:nvPr>
        </p:nvSpPr>
        <p:spPr/>
        <p:txBody>
          <a:bodyPr/>
          <a:lstStyle/>
          <a:p>
            <a:fld id="{F0710B02-74CB-4393-9B70-764C76E53A78}" type="slidenum">
              <a:rPr lang="en-US" smtClean="0"/>
              <a:t>10</a:t>
            </a:fld>
            <a:endParaRPr lang="en-US"/>
          </a:p>
        </p:txBody>
      </p:sp>
    </p:spTree>
    <p:extLst>
      <p:ext uri="{BB962C8B-B14F-4D97-AF65-F5344CB8AC3E}">
        <p14:creationId xmlns:p14="http://schemas.microsoft.com/office/powerpoint/2010/main" val="2185748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D4F4E-029F-0D4E-8207-B080576DBF2B}"/>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2E99FA02-1C8B-B34E-8513-79677BA610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558A6B-99F6-274A-BD37-E236DECEB8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C7EF29-49A8-0748-8347-D8C0E1D41451}"/>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5" name="Footer Placeholder 4">
            <a:extLst>
              <a:ext uri="{FF2B5EF4-FFF2-40B4-BE49-F238E27FC236}">
                <a16:creationId xmlns:a16="http://schemas.microsoft.com/office/drawing/2014/main" id="{9ED9B4A0-DCE9-894D-885A-6F07508B8064}"/>
              </a:ext>
            </a:extLst>
          </p:cNvPr>
          <p:cNvSpPr>
            <a:spLocks noGrp="1"/>
          </p:cNvSpPr>
          <p:nvPr>
            <p:ph type="ftr" sz="quarter" idx="11"/>
          </p:nvPr>
        </p:nvSpPr>
        <p:spPr>
          <a:xfrm>
            <a:off x="4038600" y="5257800"/>
            <a:ext cx="4114800" cy="365125"/>
          </a:xfrm>
        </p:spPr>
        <p:txBody>
          <a:bodyPr/>
          <a:lstStyle/>
          <a:p>
            <a:endParaRPr lang="en-US"/>
          </a:p>
        </p:txBody>
      </p:sp>
      <p:sp>
        <p:nvSpPr>
          <p:cNvPr id="6" name="Slide Number Placeholder 5">
            <a:extLst>
              <a:ext uri="{FF2B5EF4-FFF2-40B4-BE49-F238E27FC236}">
                <a16:creationId xmlns:a16="http://schemas.microsoft.com/office/drawing/2014/main" id="{12C0F11D-6A09-9B4C-8589-D8A03D625A83}"/>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413378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A4E06E-59EC-7244-A8ED-05A8C7481EBD}"/>
              </a:ext>
            </a:extLst>
          </p:cNvPr>
          <p:cNvPicPr>
            <a:picLocks noChangeAspect="1"/>
          </p:cNvPicPr>
          <p:nvPr userDrawn="1"/>
        </p:nvPicPr>
        <p:blipFill>
          <a:blip r:embed="rId2"/>
          <a:stretch>
            <a:fillRect/>
          </a:stretch>
        </p:blipFill>
        <p:spPr>
          <a:xfrm>
            <a:off x="0" y="-3313"/>
            <a:ext cx="12186116" cy="6861313"/>
          </a:xfrm>
          <a:prstGeom prst="rect">
            <a:avLst/>
          </a:prstGeom>
        </p:spPr>
      </p:pic>
      <p:sp>
        <p:nvSpPr>
          <p:cNvPr id="2" name="Title 1">
            <a:extLst>
              <a:ext uri="{FF2B5EF4-FFF2-40B4-BE49-F238E27FC236}">
                <a16:creationId xmlns:a16="http://schemas.microsoft.com/office/drawing/2014/main" id="{1FF932E9-9410-E54A-97D5-C6713D670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1B5E3-FC0E-5145-A2BE-ADF70FB82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0AB52-E2B3-304A-9C15-C328FF694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4C5539FA-95F3-BA4A-9A5E-9B5EDFF6D3EB}"/>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10" name="Footer Placeholder 4">
            <a:extLst>
              <a:ext uri="{FF2B5EF4-FFF2-40B4-BE49-F238E27FC236}">
                <a16:creationId xmlns:a16="http://schemas.microsoft.com/office/drawing/2014/main" id="{25BCDC0D-430C-B34E-9BF8-F7CBD48E0DB2}"/>
              </a:ext>
            </a:extLst>
          </p:cNvPr>
          <p:cNvSpPr>
            <a:spLocks noGrp="1"/>
          </p:cNvSpPr>
          <p:nvPr>
            <p:ph type="ftr" sz="quarter" idx="11"/>
          </p:nvPr>
        </p:nvSpPr>
        <p:spPr>
          <a:xfrm>
            <a:off x="4038600" y="5257800"/>
            <a:ext cx="4114800" cy="365125"/>
          </a:xfrm>
        </p:spPr>
        <p:txBody>
          <a:bodyPr/>
          <a:lstStyle/>
          <a:p>
            <a:endParaRPr lang="en-US"/>
          </a:p>
        </p:txBody>
      </p:sp>
      <p:sp>
        <p:nvSpPr>
          <p:cNvPr id="11" name="Slide Number Placeholder 5">
            <a:extLst>
              <a:ext uri="{FF2B5EF4-FFF2-40B4-BE49-F238E27FC236}">
                <a16:creationId xmlns:a16="http://schemas.microsoft.com/office/drawing/2014/main" id="{B82E1B3E-A454-1245-ABF8-404A30A2B7B0}"/>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234367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A8821-01EC-3E46-83A1-0D924DFAE89B}"/>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1FF932E9-9410-E54A-97D5-C6713D670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1B5E3-FC0E-5145-A2BE-ADF70FB82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0AB52-E2B3-304A-9C15-C328FF694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4C5539FA-95F3-BA4A-9A5E-9B5EDFF6D3EB}"/>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10" name="Footer Placeholder 4">
            <a:extLst>
              <a:ext uri="{FF2B5EF4-FFF2-40B4-BE49-F238E27FC236}">
                <a16:creationId xmlns:a16="http://schemas.microsoft.com/office/drawing/2014/main" id="{25BCDC0D-430C-B34E-9BF8-F7CBD48E0DB2}"/>
              </a:ext>
            </a:extLst>
          </p:cNvPr>
          <p:cNvSpPr>
            <a:spLocks noGrp="1"/>
          </p:cNvSpPr>
          <p:nvPr>
            <p:ph type="ftr" sz="quarter" idx="11"/>
          </p:nvPr>
        </p:nvSpPr>
        <p:spPr>
          <a:xfrm>
            <a:off x="4038600" y="5257800"/>
            <a:ext cx="4114800" cy="365125"/>
          </a:xfrm>
        </p:spPr>
        <p:txBody>
          <a:bodyPr/>
          <a:lstStyle/>
          <a:p>
            <a:endParaRPr lang="en-US"/>
          </a:p>
        </p:txBody>
      </p:sp>
      <p:sp>
        <p:nvSpPr>
          <p:cNvPr id="11" name="Slide Number Placeholder 5">
            <a:extLst>
              <a:ext uri="{FF2B5EF4-FFF2-40B4-BE49-F238E27FC236}">
                <a16:creationId xmlns:a16="http://schemas.microsoft.com/office/drawing/2014/main" id="{B82E1B3E-A454-1245-ABF8-404A30A2B7B0}"/>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396299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7993F5-90DA-C047-A18D-874864F74094}"/>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4ED69980-F60F-D147-B875-683C9CB3DD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3D170-968B-474E-BB42-A29B91B32D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499C6DE5-18AE-0941-A530-F2F440454D62}"/>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10" name="Footer Placeholder 4">
            <a:extLst>
              <a:ext uri="{FF2B5EF4-FFF2-40B4-BE49-F238E27FC236}">
                <a16:creationId xmlns:a16="http://schemas.microsoft.com/office/drawing/2014/main" id="{3E50C96A-DF15-784A-800F-CBA0754FF943}"/>
              </a:ext>
            </a:extLst>
          </p:cNvPr>
          <p:cNvSpPr>
            <a:spLocks noGrp="1"/>
          </p:cNvSpPr>
          <p:nvPr>
            <p:ph type="ftr" sz="quarter" idx="11"/>
          </p:nvPr>
        </p:nvSpPr>
        <p:spPr>
          <a:xfrm>
            <a:off x="4038600" y="5257800"/>
            <a:ext cx="4114800" cy="365125"/>
          </a:xfrm>
        </p:spPr>
        <p:txBody>
          <a:bodyPr/>
          <a:lstStyle/>
          <a:p>
            <a:endParaRPr lang="en-US"/>
          </a:p>
        </p:txBody>
      </p:sp>
      <p:sp>
        <p:nvSpPr>
          <p:cNvPr id="11" name="Slide Number Placeholder 5">
            <a:extLst>
              <a:ext uri="{FF2B5EF4-FFF2-40B4-BE49-F238E27FC236}">
                <a16:creationId xmlns:a16="http://schemas.microsoft.com/office/drawing/2014/main" id="{2CAA2799-36B5-A146-9066-87A7ED90A52F}"/>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90032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776DC7-3D01-9743-9F86-DD828E652153}"/>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E5EC0487-C33B-7E43-BB5E-57FA074D9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8FDC74-5DE2-CA43-A1CE-64894CBE98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B4987888-9E8B-6A4A-AA25-E93693985A73}"/>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9" name="Footer Placeholder 4">
            <a:extLst>
              <a:ext uri="{FF2B5EF4-FFF2-40B4-BE49-F238E27FC236}">
                <a16:creationId xmlns:a16="http://schemas.microsoft.com/office/drawing/2014/main" id="{E4DD2CAB-894E-D646-969B-773B638AF5E2}"/>
              </a:ext>
            </a:extLst>
          </p:cNvPr>
          <p:cNvSpPr>
            <a:spLocks noGrp="1"/>
          </p:cNvSpPr>
          <p:nvPr>
            <p:ph type="ftr" sz="quarter" idx="11"/>
          </p:nvPr>
        </p:nvSpPr>
        <p:spPr>
          <a:xfrm>
            <a:off x="4038600" y="5257800"/>
            <a:ext cx="4114800" cy="365125"/>
          </a:xfrm>
        </p:spPr>
        <p:txBody>
          <a:bodyPr/>
          <a:lstStyle/>
          <a:p>
            <a:endParaRPr lang="en-US"/>
          </a:p>
        </p:txBody>
      </p:sp>
      <p:sp>
        <p:nvSpPr>
          <p:cNvPr id="10" name="Slide Number Placeholder 5">
            <a:extLst>
              <a:ext uri="{FF2B5EF4-FFF2-40B4-BE49-F238E27FC236}">
                <a16:creationId xmlns:a16="http://schemas.microsoft.com/office/drawing/2014/main" id="{B0C312F9-2846-3F49-87F5-AB9674ACDACA}"/>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403551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8CA058-BA1D-DC4D-9A71-F61715E139CA}"/>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E06C07C1-8AD3-C547-9253-B5F165F3F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C5C13-7961-3A4B-B5A2-9D7769D7F3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3AB0E-CDC4-FB4A-A6EE-0FF823FABA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EC339ABA-3045-5746-8BFE-82154754D2CA}"/>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10" name="Footer Placeholder 4">
            <a:extLst>
              <a:ext uri="{FF2B5EF4-FFF2-40B4-BE49-F238E27FC236}">
                <a16:creationId xmlns:a16="http://schemas.microsoft.com/office/drawing/2014/main" id="{7BFB8349-A785-5E47-A95B-DDDDDF596394}"/>
              </a:ext>
            </a:extLst>
          </p:cNvPr>
          <p:cNvSpPr>
            <a:spLocks noGrp="1"/>
          </p:cNvSpPr>
          <p:nvPr>
            <p:ph type="ftr" sz="quarter" idx="11"/>
          </p:nvPr>
        </p:nvSpPr>
        <p:spPr>
          <a:xfrm>
            <a:off x="4038600" y="5257800"/>
            <a:ext cx="4114800" cy="365125"/>
          </a:xfrm>
        </p:spPr>
        <p:txBody>
          <a:bodyPr/>
          <a:lstStyle/>
          <a:p>
            <a:endParaRPr lang="en-US"/>
          </a:p>
        </p:txBody>
      </p:sp>
      <p:sp>
        <p:nvSpPr>
          <p:cNvPr id="11" name="Slide Number Placeholder 5">
            <a:extLst>
              <a:ext uri="{FF2B5EF4-FFF2-40B4-BE49-F238E27FC236}">
                <a16:creationId xmlns:a16="http://schemas.microsoft.com/office/drawing/2014/main" id="{98198B2A-EA2C-3B43-BC82-BB37DA54B365}"/>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147463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B6043F-92D7-BC41-8DDD-0DADEC2ABE8B}"/>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4C22144F-0E6C-E444-ABB7-FB4EDB2164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AC48B5-29B5-B64E-9059-76EEB149B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C957A-48DD-634A-AD05-180A701CFC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BF718-0BC7-F54D-9670-149E929D4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7F4AC2-10BD-9349-8D36-4DB890BB9D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F1F5B3B6-1ED8-6C4F-ABF4-A8025AD37C39}"/>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12" name="Footer Placeholder 4">
            <a:extLst>
              <a:ext uri="{FF2B5EF4-FFF2-40B4-BE49-F238E27FC236}">
                <a16:creationId xmlns:a16="http://schemas.microsoft.com/office/drawing/2014/main" id="{5FD37DC4-BF38-2F45-AC6D-15ECCE049BAA}"/>
              </a:ext>
            </a:extLst>
          </p:cNvPr>
          <p:cNvSpPr>
            <a:spLocks noGrp="1"/>
          </p:cNvSpPr>
          <p:nvPr>
            <p:ph type="ftr" sz="quarter" idx="11"/>
          </p:nvPr>
        </p:nvSpPr>
        <p:spPr>
          <a:xfrm>
            <a:off x="4038600" y="5257800"/>
            <a:ext cx="4114800" cy="365125"/>
          </a:xfrm>
        </p:spPr>
        <p:txBody>
          <a:bodyPr/>
          <a:lstStyle/>
          <a:p>
            <a:endParaRPr lang="en-US"/>
          </a:p>
        </p:txBody>
      </p:sp>
      <p:sp>
        <p:nvSpPr>
          <p:cNvPr id="13" name="Slide Number Placeholder 5">
            <a:extLst>
              <a:ext uri="{FF2B5EF4-FFF2-40B4-BE49-F238E27FC236}">
                <a16:creationId xmlns:a16="http://schemas.microsoft.com/office/drawing/2014/main" id="{8D09658E-46F3-274C-8FEB-19E502525ED3}"/>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27744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C6E8EF-1645-5B4A-BA66-296F3E53FB4A}"/>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0BE6CCFC-35D7-A14D-AFB3-72C05842BAC2}"/>
              </a:ext>
            </a:extLst>
          </p:cNvPr>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280ECE6B-913F-0D46-B270-C0DCC5B56B1B}"/>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8" name="Footer Placeholder 4">
            <a:extLst>
              <a:ext uri="{FF2B5EF4-FFF2-40B4-BE49-F238E27FC236}">
                <a16:creationId xmlns:a16="http://schemas.microsoft.com/office/drawing/2014/main" id="{847CDDD9-78F6-6449-867F-2E3E40401940}"/>
              </a:ext>
            </a:extLst>
          </p:cNvPr>
          <p:cNvSpPr>
            <a:spLocks noGrp="1"/>
          </p:cNvSpPr>
          <p:nvPr>
            <p:ph type="ftr" sz="quarter" idx="11"/>
          </p:nvPr>
        </p:nvSpPr>
        <p:spPr>
          <a:xfrm>
            <a:off x="4038600" y="5257800"/>
            <a:ext cx="4114800" cy="365125"/>
          </a:xfrm>
        </p:spPr>
        <p:txBody>
          <a:bodyPr/>
          <a:lstStyle/>
          <a:p>
            <a:endParaRPr lang="en-US"/>
          </a:p>
        </p:txBody>
      </p:sp>
      <p:sp>
        <p:nvSpPr>
          <p:cNvPr id="9" name="Slide Number Placeholder 5">
            <a:extLst>
              <a:ext uri="{FF2B5EF4-FFF2-40B4-BE49-F238E27FC236}">
                <a16:creationId xmlns:a16="http://schemas.microsoft.com/office/drawing/2014/main" id="{C49FA3AF-DADF-6D4B-BA50-8D575E67AD81}"/>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324807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2862AB-A00C-8344-9D34-FC903A2E288B}"/>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6" name="Date Placeholder 3">
            <a:extLst>
              <a:ext uri="{FF2B5EF4-FFF2-40B4-BE49-F238E27FC236}">
                <a16:creationId xmlns:a16="http://schemas.microsoft.com/office/drawing/2014/main" id="{003D47D6-1928-BD4B-B7B9-E94B1BB82E4C}"/>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7" name="Footer Placeholder 4">
            <a:extLst>
              <a:ext uri="{FF2B5EF4-FFF2-40B4-BE49-F238E27FC236}">
                <a16:creationId xmlns:a16="http://schemas.microsoft.com/office/drawing/2014/main" id="{D61BC0AF-9E2A-D943-802C-5214EE036266}"/>
              </a:ext>
            </a:extLst>
          </p:cNvPr>
          <p:cNvSpPr>
            <a:spLocks noGrp="1"/>
          </p:cNvSpPr>
          <p:nvPr>
            <p:ph type="ftr" sz="quarter" idx="11"/>
          </p:nvPr>
        </p:nvSpPr>
        <p:spPr>
          <a:xfrm>
            <a:off x="4038600" y="5257800"/>
            <a:ext cx="4114800" cy="365125"/>
          </a:xfrm>
        </p:spPr>
        <p:txBody>
          <a:bodyPr/>
          <a:lstStyle/>
          <a:p>
            <a:endParaRPr lang="en-US"/>
          </a:p>
        </p:txBody>
      </p:sp>
      <p:sp>
        <p:nvSpPr>
          <p:cNvPr id="8" name="Slide Number Placeholder 5">
            <a:extLst>
              <a:ext uri="{FF2B5EF4-FFF2-40B4-BE49-F238E27FC236}">
                <a16:creationId xmlns:a16="http://schemas.microsoft.com/office/drawing/2014/main" id="{88312272-9575-B247-ABE2-3DCF676FDF77}"/>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353114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638D0D-984D-904A-8CE8-78C7A4BFE176}"/>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8003ED24-3553-2940-B886-2C5686D97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D344BC-8619-0640-BFB6-4FC6FDCCB8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7A28C-C458-704C-8FDC-A2865FC36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CF3B0FE4-031B-FB4C-A2DB-5F8A641998F0}"/>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10" name="Footer Placeholder 4">
            <a:extLst>
              <a:ext uri="{FF2B5EF4-FFF2-40B4-BE49-F238E27FC236}">
                <a16:creationId xmlns:a16="http://schemas.microsoft.com/office/drawing/2014/main" id="{5D610507-5CBA-9141-8BDD-6C55D8159A07}"/>
              </a:ext>
            </a:extLst>
          </p:cNvPr>
          <p:cNvSpPr>
            <a:spLocks noGrp="1"/>
          </p:cNvSpPr>
          <p:nvPr>
            <p:ph type="ftr" sz="quarter" idx="11"/>
          </p:nvPr>
        </p:nvSpPr>
        <p:spPr>
          <a:xfrm>
            <a:off x="4038600" y="5257800"/>
            <a:ext cx="4114800" cy="365125"/>
          </a:xfrm>
        </p:spPr>
        <p:txBody>
          <a:bodyPr/>
          <a:lstStyle/>
          <a:p>
            <a:endParaRPr lang="en-US"/>
          </a:p>
        </p:txBody>
      </p:sp>
      <p:sp>
        <p:nvSpPr>
          <p:cNvPr id="11" name="Slide Number Placeholder 5">
            <a:extLst>
              <a:ext uri="{FF2B5EF4-FFF2-40B4-BE49-F238E27FC236}">
                <a16:creationId xmlns:a16="http://schemas.microsoft.com/office/drawing/2014/main" id="{D1924AEA-33D4-6A40-B84F-FD11B89F045B}"/>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256959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AE54C3-C32D-DC49-8794-00C05E05DC68}"/>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1FF932E9-9410-E54A-97D5-C6713D670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1B5E3-FC0E-5145-A2BE-ADF70FB82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0AB52-E2B3-304A-9C15-C328FF694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4C5539FA-95F3-BA4A-9A5E-9B5EDFF6D3EB}"/>
              </a:ext>
            </a:extLst>
          </p:cNvPr>
          <p:cNvSpPr>
            <a:spLocks noGrp="1"/>
          </p:cNvSpPr>
          <p:nvPr>
            <p:ph type="dt" sz="half" idx="10"/>
          </p:nvPr>
        </p:nvSpPr>
        <p:spPr>
          <a:xfrm>
            <a:off x="216408" y="5257800"/>
            <a:ext cx="2743200" cy="365125"/>
          </a:xfrm>
        </p:spPr>
        <p:txBody>
          <a:bodyPr/>
          <a:lstStyle/>
          <a:p>
            <a:fld id="{FC7A537F-5168-F241-997A-F38776B2A478}" type="datetimeFigureOut">
              <a:rPr lang="en-US" smtClean="0"/>
              <a:t>12/7/2023</a:t>
            </a:fld>
            <a:endParaRPr lang="en-US"/>
          </a:p>
        </p:txBody>
      </p:sp>
      <p:sp>
        <p:nvSpPr>
          <p:cNvPr id="10" name="Footer Placeholder 4">
            <a:extLst>
              <a:ext uri="{FF2B5EF4-FFF2-40B4-BE49-F238E27FC236}">
                <a16:creationId xmlns:a16="http://schemas.microsoft.com/office/drawing/2014/main" id="{25BCDC0D-430C-B34E-9BF8-F7CBD48E0DB2}"/>
              </a:ext>
            </a:extLst>
          </p:cNvPr>
          <p:cNvSpPr>
            <a:spLocks noGrp="1"/>
          </p:cNvSpPr>
          <p:nvPr>
            <p:ph type="ftr" sz="quarter" idx="11"/>
          </p:nvPr>
        </p:nvSpPr>
        <p:spPr>
          <a:xfrm>
            <a:off x="4038600" y="5257800"/>
            <a:ext cx="4114800" cy="365125"/>
          </a:xfrm>
        </p:spPr>
        <p:txBody>
          <a:bodyPr/>
          <a:lstStyle/>
          <a:p>
            <a:endParaRPr lang="en-US"/>
          </a:p>
        </p:txBody>
      </p:sp>
      <p:sp>
        <p:nvSpPr>
          <p:cNvPr id="11" name="Slide Number Placeholder 5">
            <a:extLst>
              <a:ext uri="{FF2B5EF4-FFF2-40B4-BE49-F238E27FC236}">
                <a16:creationId xmlns:a16="http://schemas.microsoft.com/office/drawing/2014/main" id="{B82E1B3E-A454-1245-ABF8-404A30A2B7B0}"/>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282019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AB703-6A7F-424A-809C-0CF20C923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8A033-C94F-F84C-AAD8-C386128D1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96CDD-540F-1D4F-A936-815BAD408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A537F-5168-F241-997A-F38776B2A478}" type="datetimeFigureOut">
              <a:rPr lang="en-US" smtClean="0"/>
              <a:t>12/7/2023</a:t>
            </a:fld>
            <a:endParaRPr lang="en-US"/>
          </a:p>
        </p:txBody>
      </p:sp>
      <p:sp>
        <p:nvSpPr>
          <p:cNvPr id="5" name="Footer Placeholder 4">
            <a:extLst>
              <a:ext uri="{FF2B5EF4-FFF2-40B4-BE49-F238E27FC236}">
                <a16:creationId xmlns:a16="http://schemas.microsoft.com/office/drawing/2014/main" id="{87E83F90-79AF-9842-9D4C-6B72F917E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31B67F-07C8-024A-9810-615706C12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8195C-29B3-D749-8C30-A50A294B401A}" type="slidenum">
              <a:rPr lang="en-US" smtClean="0"/>
              <a:t>‹#›</a:t>
            </a:fld>
            <a:endParaRPr lang="en-US"/>
          </a:p>
        </p:txBody>
      </p:sp>
    </p:spTree>
    <p:extLst>
      <p:ext uri="{BB962C8B-B14F-4D97-AF65-F5344CB8AC3E}">
        <p14:creationId xmlns:p14="http://schemas.microsoft.com/office/powerpoint/2010/main" val="3214363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4605-353E-F34D-A596-54D2CE9064FC}"/>
              </a:ext>
            </a:extLst>
          </p:cNvPr>
          <p:cNvSpPr>
            <a:spLocks noGrp="1"/>
          </p:cNvSpPr>
          <p:nvPr>
            <p:ph type="ctrTitle"/>
          </p:nvPr>
        </p:nvSpPr>
        <p:spPr>
          <a:xfrm>
            <a:off x="0" y="1122363"/>
            <a:ext cx="12192000" cy="956694"/>
          </a:xfrm>
        </p:spPr>
        <p:txBody>
          <a:bodyPr anchor="t">
            <a:normAutofit/>
          </a:bodyPr>
          <a:lstStyle/>
          <a:p>
            <a:r>
              <a:rPr lang="en-US" sz="4800" b="1" dirty="0">
                <a:solidFill>
                  <a:srgbClr val="14395A"/>
                </a:solidFill>
                <a:latin typeface="Adobe Garamond Pro" panose="02020502060506020403" pitchFamily="18" charset="77"/>
              </a:rPr>
              <a:t>Federal Education Funding Task Force</a:t>
            </a:r>
          </a:p>
        </p:txBody>
      </p:sp>
      <p:sp>
        <p:nvSpPr>
          <p:cNvPr id="3" name="Subtitle 2">
            <a:extLst>
              <a:ext uri="{FF2B5EF4-FFF2-40B4-BE49-F238E27FC236}">
                <a16:creationId xmlns:a16="http://schemas.microsoft.com/office/drawing/2014/main" id="{D446A4D3-311F-FE4E-82FA-4804FD7A3DAE}"/>
              </a:ext>
            </a:extLst>
          </p:cNvPr>
          <p:cNvSpPr>
            <a:spLocks noGrp="1"/>
          </p:cNvSpPr>
          <p:nvPr>
            <p:ph type="subTitle" idx="1"/>
          </p:nvPr>
        </p:nvSpPr>
        <p:spPr>
          <a:xfrm>
            <a:off x="0" y="2533633"/>
            <a:ext cx="12192000" cy="1039745"/>
          </a:xfrm>
        </p:spPr>
        <p:txBody>
          <a:bodyPr>
            <a:normAutofit/>
          </a:bodyPr>
          <a:lstStyle/>
          <a:p>
            <a:r>
              <a:rPr lang="en-US" sz="3600" i="1" dirty="0">
                <a:solidFill>
                  <a:srgbClr val="14395A"/>
                </a:solidFill>
                <a:latin typeface="Adobe Garamond Pro" panose="02020502060506020403" pitchFamily="18" charset="77"/>
              </a:rPr>
              <a:t>Office of Research &amp; Education Accountability</a:t>
            </a:r>
          </a:p>
        </p:txBody>
      </p:sp>
      <p:sp>
        <p:nvSpPr>
          <p:cNvPr id="4" name="Subtitle 2">
            <a:extLst>
              <a:ext uri="{FF2B5EF4-FFF2-40B4-BE49-F238E27FC236}">
                <a16:creationId xmlns:a16="http://schemas.microsoft.com/office/drawing/2014/main" id="{1E48AD1F-FF76-E24B-B366-8560C0E1FD36}"/>
              </a:ext>
            </a:extLst>
          </p:cNvPr>
          <p:cNvSpPr txBox="1">
            <a:spLocks/>
          </p:cNvSpPr>
          <p:nvPr/>
        </p:nvSpPr>
        <p:spPr>
          <a:xfrm>
            <a:off x="0" y="4044801"/>
            <a:ext cx="12192000" cy="82558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14395A"/>
                </a:solidFill>
                <a:latin typeface="Adobe Garamond Pro" panose="02020502060506020403" pitchFamily="18" charset="77"/>
              </a:rPr>
              <a:t>Presented 11.6.23</a:t>
            </a:r>
          </a:p>
          <a:p>
            <a:r>
              <a:rPr lang="en-US" dirty="0">
                <a:solidFill>
                  <a:srgbClr val="14395A"/>
                </a:solidFill>
                <a:latin typeface="Adobe Garamond Pro" panose="02020502060506020403" pitchFamily="18" charset="77"/>
              </a:rPr>
              <a:t>Updated 12.7.23</a:t>
            </a:r>
          </a:p>
        </p:txBody>
      </p:sp>
    </p:spTree>
    <p:extLst>
      <p:ext uri="{BB962C8B-B14F-4D97-AF65-F5344CB8AC3E}">
        <p14:creationId xmlns:p14="http://schemas.microsoft.com/office/powerpoint/2010/main" val="3699338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848C-B51D-E798-ABDC-BA4147D42435}"/>
              </a:ext>
            </a:extLst>
          </p:cNvPr>
          <p:cNvSpPr>
            <a:spLocks noGrp="1"/>
          </p:cNvSpPr>
          <p:nvPr>
            <p:ph type="title"/>
          </p:nvPr>
        </p:nvSpPr>
        <p:spPr>
          <a:xfrm>
            <a:off x="730785" y="268722"/>
            <a:ext cx="10515600" cy="1100741"/>
          </a:xfrm>
        </p:spPr>
        <p:txBody>
          <a:bodyPr>
            <a:normAutofit fontScale="90000"/>
          </a:bodyPr>
          <a:lstStyle/>
          <a:p>
            <a:pPr algn="ctr"/>
            <a:r>
              <a:rPr lang="en-US" sz="4900" b="1" dirty="0">
                <a:solidFill>
                  <a:srgbClr val="14395A"/>
                </a:solidFill>
                <a:latin typeface="Adobe Garamond Pro" panose="02020502060506020403" pitchFamily="18" charset="0"/>
              </a:rPr>
              <a:t>Title I</a:t>
            </a:r>
            <a:br>
              <a:rPr lang="en-US" sz="4400" b="1" dirty="0">
                <a:solidFill>
                  <a:srgbClr val="14395A"/>
                </a:solidFill>
                <a:latin typeface="Adobe Garamond Pro" panose="02020502060506020403" pitchFamily="18" charset="0"/>
              </a:rPr>
            </a:br>
            <a:r>
              <a:rPr lang="en-US" sz="3100" b="1" dirty="0">
                <a:solidFill>
                  <a:srgbClr val="14395A"/>
                </a:solidFill>
                <a:latin typeface="Adobe Garamond Pro" panose="02020502060506020403" pitchFamily="18" charset="0"/>
              </a:rPr>
              <a:t>(for disadvantaged K-12 students)</a:t>
            </a:r>
            <a:endParaRPr lang="en-US" sz="3600" b="1" dirty="0">
              <a:solidFill>
                <a:srgbClr val="14395A"/>
              </a:solidFill>
              <a:latin typeface="Adobe Garamond Pro" panose="02020502060506020403" pitchFamily="18" charset="0"/>
            </a:endParaRPr>
          </a:p>
        </p:txBody>
      </p:sp>
      <p:sp>
        <p:nvSpPr>
          <p:cNvPr id="3" name="Text Placeholder 2">
            <a:extLst>
              <a:ext uri="{FF2B5EF4-FFF2-40B4-BE49-F238E27FC236}">
                <a16:creationId xmlns:a16="http://schemas.microsoft.com/office/drawing/2014/main" id="{A1DF09A4-E8DD-B60B-E5E2-8F45A5AFE708}"/>
              </a:ext>
            </a:extLst>
          </p:cNvPr>
          <p:cNvSpPr>
            <a:spLocks noGrp="1"/>
          </p:cNvSpPr>
          <p:nvPr>
            <p:ph type="body" idx="1"/>
          </p:nvPr>
        </p:nvSpPr>
        <p:spPr>
          <a:xfrm>
            <a:off x="831850" y="1410103"/>
            <a:ext cx="10953750" cy="3960550"/>
          </a:xfrm>
        </p:spPr>
        <p:txBody>
          <a:bodyPr>
            <a:noAutofit/>
          </a:bodyPr>
          <a:lstStyle/>
          <a:p>
            <a:pPr marL="342900" indent="-342900">
              <a:buFont typeface="Arial" panose="020B0604020202020204" pitchFamily="34" charset="0"/>
              <a:buChar char="•"/>
            </a:pPr>
            <a:r>
              <a:rPr lang="en-US" sz="2000" dirty="0">
                <a:solidFill>
                  <a:srgbClr val="14395A"/>
                </a:solidFill>
                <a:latin typeface="Adobe Garamond Pro" panose="02020502060506020403" pitchFamily="18" charset="0"/>
              </a:rPr>
              <a:t>Title I is the largest part of the federal Every Student Succeeds Act of 2015 (ESSA).</a:t>
            </a:r>
          </a:p>
          <a:p>
            <a:pPr marL="342900" indent="-342900">
              <a:buFont typeface="Arial" panose="020B0604020202020204" pitchFamily="34" charset="0"/>
              <a:buChar char="•"/>
            </a:pPr>
            <a:r>
              <a:rPr lang="en-US" sz="2000" dirty="0">
                <a:solidFill>
                  <a:srgbClr val="14395A"/>
                </a:solidFill>
                <a:latin typeface="Adobe Garamond Pro" panose="02020502060506020403" pitchFamily="18" charset="0"/>
              </a:rPr>
              <a:t>Title I includes </a:t>
            </a:r>
            <a:r>
              <a:rPr lang="en-US" sz="2000" b="1" dirty="0">
                <a:solidFill>
                  <a:srgbClr val="14395A"/>
                </a:solidFill>
                <a:latin typeface="Adobe Garamond Pro" panose="02020502060506020403" pitchFamily="18" charset="0"/>
              </a:rPr>
              <a:t>four</a:t>
            </a:r>
            <a:r>
              <a:rPr lang="en-US" sz="2000" dirty="0">
                <a:solidFill>
                  <a:srgbClr val="14395A"/>
                </a:solidFill>
                <a:latin typeface="Adobe Garamond Pro" panose="02020502060506020403" pitchFamily="18" charset="0"/>
              </a:rPr>
              <a:t> main subsections:</a:t>
            </a:r>
          </a:p>
          <a:p>
            <a:pPr marL="800100" lvl="1" indent="-342900">
              <a:buFont typeface="Arial" panose="020B0604020202020204" pitchFamily="34" charset="0"/>
              <a:buChar char="•"/>
            </a:pPr>
            <a:r>
              <a:rPr lang="en-US" sz="1800" b="1" dirty="0">
                <a:solidFill>
                  <a:srgbClr val="A02843"/>
                </a:solidFill>
                <a:latin typeface="Adobe Garamond Pro" panose="02020502060506020403" pitchFamily="18" charset="0"/>
              </a:rPr>
              <a:t>Part A</a:t>
            </a:r>
            <a:r>
              <a:rPr lang="en-US" sz="1800" dirty="0">
                <a:solidFill>
                  <a:srgbClr val="14395A"/>
                </a:solidFill>
                <a:latin typeface="Adobe Garamond Pro" panose="02020502060506020403" pitchFamily="18" charset="0"/>
              </a:rPr>
              <a:t> – Additional funds to improve education outcomes for students from low-income families</a:t>
            </a:r>
          </a:p>
          <a:p>
            <a:pPr marL="800100" lvl="1" indent="-342900">
              <a:buFont typeface="Arial" panose="020B0604020202020204" pitchFamily="34" charset="0"/>
              <a:buChar char="•"/>
            </a:pPr>
            <a:r>
              <a:rPr lang="en-US" sz="1800" b="1" dirty="0">
                <a:solidFill>
                  <a:srgbClr val="A02843"/>
                </a:solidFill>
                <a:latin typeface="Adobe Garamond Pro" panose="02020502060506020403" pitchFamily="18" charset="0"/>
              </a:rPr>
              <a:t>Part B</a:t>
            </a:r>
            <a:r>
              <a:rPr lang="en-US" sz="1800" dirty="0">
                <a:solidFill>
                  <a:srgbClr val="14395A"/>
                </a:solidFill>
                <a:latin typeface="Adobe Garamond Pro" panose="02020502060506020403" pitchFamily="18" charset="0"/>
              </a:rPr>
              <a:t> - State assessment grants</a:t>
            </a:r>
          </a:p>
          <a:p>
            <a:pPr marL="800100" lvl="1" indent="-342900">
              <a:buFont typeface="Arial" panose="020B0604020202020204" pitchFamily="34" charset="0"/>
              <a:buChar char="•"/>
            </a:pPr>
            <a:r>
              <a:rPr lang="en-US" sz="1800" b="1" dirty="0">
                <a:solidFill>
                  <a:srgbClr val="A02843"/>
                </a:solidFill>
                <a:latin typeface="Adobe Garamond Pro" panose="02020502060506020403" pitchFamily="18" charset="0"/>
              </a:rPr>
              <a:t>Part C</a:t>
            </a:r>
            <a:r>
              <a:rPr lang="en-US" sz="1800" dirty="0">
                <a:solidFill>
                  <a:srgbClr val="14395A"/>
                </a:solidFill>
                <a:latin typeface="Adobe Garamond Pro" panose="02020502060506020403" pitchFamily="18" charset="0"/>
              </a:rPr>
              <a:t> - Education of migratory children</a:t>
            </a:r>
          </a:p>
          <a:p>
            <a:pPr marL="800100" lvl="1" indent="-342900">
              <a:buFont typeface="Arial" panose="020B0604020202020204" pitchFamily="34" charset="0"/>
              <a:buChar char="•"/>
            </a:pPr>
            <a:r>
              <a:rPr lang="en-US" sz="1800" b="1" dirty="0">
                <a:solidFill>
                  <a:srgbClr val="A02843"/>
                </a:solidFill>
                <a:latin typeface="Adobe Garamond Pro" panose="02020502060506020403" pitchFamily="18" charset="0"/>
              </a:rPr>
              <a:t>Part D</a:t>
            </a:r>
            <a:r>
              <a:rPr lang="en-US" sz="1800" dirty="0">
                <a:solidFill>
                  <a:srgbClr val="14395A"/>
                </a:solidFill>
                <a:latin typeface="Adobe Garamond Pro" panose="02020502060506020403" pitchFamily="18" charset="0"/>
              </a:rPr>
              <a:t> - Prevention and intervention programs for children and youth who are neglected, delinquent, or at-risk</a:t>
            </a:r>
          </a:p>
          <a:p>
            <a:pPr marL="342900" indent="-342900">
              <a:buFont typeface="Arial" panose="020B0604020202020204" pitchFamily="34" charset="0"/>
              <a:buChar char="•"/>
            </a:pPr>
            <a:r>
              <a:rPr lang="en-US" sz="2000" dirty="0">
                <a:solidFill>
                  <a:srgbClr val="14395A"/>
                </a:solidFill>
                <a:latin typeface="Adobe Garamond Pro" panose="02020502060506020403" pitchFamily="18" charset="0"/>
              </a:rPr>
              <a:t>Both federal and state law include requirements for academic standards, annual state assessments, and an accountability system for school performance. </a:t>
            </a:r>
          </a:p>
          <a:p>
            <a:pPr marL="342900" indent="-342900">
              <a:buFont typeface="Arial" panose="020B0604020202020204" pitchFamily="34" charset="0"/>
              <a:buChar char="•"/>
            </a:pPr>
            <a:r>
              <a:rPr lang="en-US" sz="2000" dirty="0">
                <a:solidFill>
                  <a:srgbClr val="14395A"/>
                </a:solidFill>
                <a:latin typeface="Adobe Garamond Pro" panose="02020502060506020403" pitchFamily="18" charset="0"/>
              </a:rPr>
              <a:t>Federal law for these grants also requires a comprehensive state plan for using federal dollars, as well as district and school level plans.</a:t>
            </a:r>
            <a:endParaRPr lang="en-US" sz="2000" b="1" dirty="0">
              <a:solidFill>
                <a:srgbClr val="14395A"/>
              </a:solidFill>
              <a:latin typeface="Adobe Garamond Pro" panose="02020502060506020403" pitchFamily="18" charset="0"/>
            </a:endParaRPr>
          </a:p>
        </p:txBody>
      </p:sp>
    </p:spTree>
    <p:extLst>
      <p:ext uri="{BB962C8B-B14F-4D97-AF65-F5344CB8AC3E}">
        <p14:creationId xmlns:p14="http://schemas.microsoft.com/office/powerpoint/2010/main" val="170859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848C-B51D-E798-ABDC-BA4147D42435}"/>
              </a:ext>
            </a:extLst>
          </p:cNvPr>
          <p:cNvSpPr>
            <a:spLocks noGrp="1"/>
          </p:cNvSpPr>
          <p:nvPr>
            <p:ph type="title"/>
          </p:nvPr>
        </p:nvSpPr>
        <p:spPr>
          <a:xfrm>
            <a:off x="610469" y="624357"/>
            <a:ext cx="10515600" cy="843496"/>
          </a:xfrm>
        </p:spPr>
        <p:txBody>
          <a:bodyPr>
            <a:noAutofit/>
          </a:bodyPr>
          <a:lstStyle/>
          <a:p>
            <a:pPr algn="ctr"/>
            <a:r>
              <a:rPr lang="en-US" sz="4400" b="1" dirty="0">
                <a:solidFill>
                  <a:srgbClr val="14395A"/>
                </a:solidFill>
                <a:latin typeface="Adobe Garamond Pro" panose="02020502060506020403" pitchFamily="18" charset="0"/>
              </a:rPr>
              <a:t>Title I funding by category</a:t>
            </a:r>
          </a:p>
        </p:txBody>
      </p:sp>
      <p:graphicFrame>
        <p:nvGraphicFramePr>
          <p:cNvPr id="5" name="Table 4">
            <a:extLst>
              <a:ext uri="{FF2B5EF4-FFF2-40B4-BE49-F238E27FC236}">
                <a16:creationId xmlns:a16="http://schemas.microsoft.com/office/drawing/2014/main" id="{6C180781-D7D3-7E04-608B-9653E461E600}"/>
              </a:ext>
            </a:extLst>
          </p:cNvPr>
          <p:cNvGraphicFramePr>
            <a:graphicFrameLocks noGrp="1"/>
          </p:cNvGraphicFramePr>
          <p:nvPr>
            <p:extLst>
              <p:ext uri="{D42A27DB-BD31-4B8C-83A1-F6EECF244321}">
                <p14:modId xmlns:p14="http://schemas.microsoft.com/office/powerpoint/2010/main" val="3727700725"/>
              </p:ext>
            </p:extLst>
          </p:nvPr>
        </p:nvGraphicFramePr>
        <p:xfrm>
          <a:off x="949123" y="1579560"/>
          <a:ext cx="9931080" cy="2286382"/>
        </p:xfrm>
        <a:graphic>
          <a:graphicData uri="http://schemas.openxmlformats.org/drawingml/2006/table">
            <a:tbl>
              <a:tblPr/>
              <a:tblGrid>
                <a:gridCol w="2174495">
                  <a:extLst>
                    <a:ext uri="{9D8B030D-6E8A-4147-A177-3AD203B41FA5}">
                      <a16:colId xmlns:a16="http://schemas.microsoft.com/office/drawing/2014/main" val="22352368"/>
                    </a:ext>
                  </a:extLst>
                </a:gridCol>
                <a:gridCol w="1551317">
                  <a:extLst>
                    <a:ext uri="{9D8B030D-6E8A-4147-A177-3AD203B41FA5}">
                      <a16:colId xmlns:a16="http://schemas.microsoft.com/office/drawing/2014/main" val="3906117009"/>
                    </a:ext>
                  </a:extLst>
                </a:gridCol>
                <a:gridCol w="1551317">
                  <a:extLst>
                    <a:ext uri="{9D8B030D-6E8A-4147-A177-3AD203B41FA5}">
                      <a16:colId xmlns:a16="http://schemas.microsoft.com/office/drawing/2014/main" val="3209655614"/>
                    </a:ext>
                  </a:extLst>
                </a:gridCol>
                <a:gridCol w="1551317">
                  <a:extLst>
                    <a:ext uri="{9D8B030D-6E8A-4147-A177-3AD203B41FA5}">
                      <a16:colId xmlns:a16="http://schemas.microsoft.com/office/drawing/2014/main" val="3564705042"/>
                    </a:ext>
                  </a:extLst>
                </a:gridCol>
                <a:gridCol w="1551317">
                  <a:extLst>
                    <a:ext uri="{9D8B030D-6E8A-4147-A177-3AD203B41FA5}">
                      <a16:colId xmlns:a16="http://schemas.microsoft.com/office/drawing/2014/main" val="3204048425"/>
                    </a:ext>
                  </a:extLst>
                </a:gridCol>
                <a:gridCol w="1551317">
                  <a:extLst>
                    <a:ext uri="{9D8B030D-6E8A-4147-A177-3AD203B41FA5}">
                      <a16:colId xmlns:a16="http://schemas.microsoft.com/office/drawing/2014/main" val="3056210790"/>
                    </a:ext>
                  </a:extLst>
                </a:gridCol>
              </a:tblGrid>
              <a:tr h="443972">
                <a:tc>
                  <a:txBody>
                    <a:bodyPr/>
                    <a:lstStyle/>
                    <a:p>
                      <a:pPr algn="l" fontAlgn="b"/>
                      <a:r>
                        <a:rPr lang="en-US" sz="1100" b="1" i="0" u="none" strike="noStrike" dirty="0">
                          <a:solidFill>
                            <a:srgbClr val="FFFFFF"/>
                          </a:solidFill>
                          <a:effectLst/>
                          <a:latin typeface="Arial" panose="020B060402020202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95A"/>
                    </a:solidFill>
                  </a:tcPr>
                </a:tc>
                <a:tc>
                  <a:txBody>
                    <a:bodyPr/>
                    <a:lstStyle/>
                    <a:p>
                      <a:pPr algn="l" fontAlgn="b"/>
                      <a:r>
                        <a:rPr lang="en-US" sz="1400" b="1" i="0" u="none" strike="noStrike" dirty="0">
                          <a:solidFill>
                            <a:srgbClr val="FFFFFF"/>
                          </a:solidFill>
                          <a:effectLst/>
                          <a:latin typeface="Arial Black" panose="020B0A04020102020204" pitchFamily="34" charset="0"/>
                        </a:rPr>
                        <a:t>2019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95A"/>
                    </a:solidFill>
                  </a:tcPr>
                </a:tc>
                <a:tc>
                  <a:txBody>
                    <a:bodyPr/>
                    <a:lstStyle/>
                    <a:p>
                      <a:pPr algn="l" fontAlgn="b"/>
                      <a:r>
                        <a:rPr lang="en-US" sz="1400" b="1" i="0" u="none" strike="noStrike" dirty="0">
                          <a:solidFill>
                            <a:srgbClr val="FFFFFF"/>
                          </a:solidFill>
                          <a:effectLst/>
                          <a:latin typeface="Arial Black" panose="020B0A04020102020204" pitchFamily="34" charset="0"/>
                        </a:rPr>
                        <a:t>2020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95A"/>
                    </a:solidFill>
                  </a:tcPr>
                </a:tc>
                <a:tc>
                  <a:txBody>
                    <a:bodyPr/>
                    <a:lstStyle/>
                    <a:p>
                      <a:pPr algn="l" fontAlgn="b"/>
                      <a:r>
                        <a:rPr lang="en-US" sz="1400" b="1" i="0" u="none" strike="noStrike" dirty="0">
                          <a:solidFill>
                            <a:srgbClr val="FFFFFF"/>
                          </a:solidFill>
                          <a:effectLst/>
                          <a:latin typeface="Arial Black" panose="020B0A04020102020204" pitchFamily="34" charset="0"/>
                        </a:rPr>
                        <a:t>2021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95A"/>
                    </a:solidFill>
                  </a:tcPr>
                </a:tc>
                <a:tc>
                  <a:txBody>
                    <a:bodyPr/>
                    <a:lstStyle/>
                    <a:p>
                      <a:pPr algn="l" fontAlgn="b"/>
                      <a:r>
                        <a:rPr lang="en-US" sz="1400" b="1" i="0" u="none" strike="noStrike" dirty="0">
                          <a:solidFill>
                            <a:srgbClr val="FFFFFF"/>
                          </a:solidFill>
                          <a:effectLst/>
                          <a:latin typeface="Arial Black" panose="020B0A04020102020204" pitchFamily="34" charset="0"/>
                        </a:rPr>
                        <a:t>2022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95A"/>
                    </a:solidFill>
                  </a:tcPr>
                </a:tc>
                <a:tc>
                  <a:txBody>
                    <a:bodyPr/>
                    <a:lstStyle/>
                    <a:p>
                      <a:pPr algn="l" fontAlgn="b"/>
                      <a:r>
                        <a:rPr lang="en-US" sz="1400" b="1" i="0" u="none" strike="noStrike" dirty="0">
                          <a:solidFill>
                            <a:srgbClr val="FFFFFF"/>
                          </a:solidFill>
                          <a:effectLst/>
                          <a:latin typeface="Arial Black" panose="020B0A04020102020204" pitchFamily="34" charset="0"/>
                        </a:rPr>
                        <a:t>2023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95A"/>
                    </a:solidFill>
                  </a:tcPr>
                </a:tc>
                <a:extLst>
                  <a:ext uri="{0D108BD9-81ED-4DB2-BD59-A6C34878D82A}">
                    <a16:rowId xmlns:a16="http://schemas.microsoft.com/office/drawing/2014/main" val="2153226738"/>
                  </a:ext>
                </a:extLst>
              </a:tr>
              <a:tr h="368482">
                <a:tc>
                  <a:txBody>
                    <a:bodyPr/>
                    <a:lstStyle/>
                    <a:p>
                      <a:pPr algn="l" fontAlgn="b"/>
                      <a:r>
                        <a:rPr lang="en-US" sz="1400" b="1" i="0" u="none" strike="noStrike" dirty="0">
                          <a:solidFill>
                            <a:srgbClr val="000000"/>
                          </a:solidFill>
                          <a:effectLst/>
                          <a:latin typeface="Arial" panose="020B0604020202020204" pitchFamily="34" charset="0"/>
                        </a:rPr>
                        <a:t>Part 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4A5"/>
                    </a:solidFill>
                  </a:tcPr>
                </a:tc>
                <a:tc>
                  <a:txBody>
                    <a:bodyPr/>
                    <a:lstStyle/>
                    <a:p>
                      <a:pPr algn="r" fontAlgn="b"/>
                      <a:r>
                        <a:rPr lang="en-US" sz="1400" b="1" i="0" u="none" strike="noStrike" dirty="0">
                          <a:solidFill>
                            <a:srgbClr val="000000"/>
                          </a:solidFill>
                          <a:effectLst/>
                          <a:latin typeface="Arial" panose="020B0604020202020204" pitchFamily="34" charset="0"/>
                        </a:rPr>
                        <a:t>$309,747,093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panose="020B0604020202020204" pitchFamily="34" charset="0"/>
                        </a:rPr>
                        <a:t>$308,798,568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panose="020B0604020202020204" pitchFamily="34" charset="0"/>
                        </a:rPr>
                        <a:t>$328,541,302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panose="020B0604020202020204" pitchFamily="34" charset="0"/>
                        </a:rPr>
                        <a:t>$323,379,041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panose="020B0604020202020204" pitchFamily="34" charset="0"/>
                        </a:rPr>
                        <a:t>$349,663,715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058720"/>
                  </a:ext>
                </a:extLst>
              </a:tr>
              <a:tr h="368482">
                <a:tc>
                  <a:txBody>
                    <a:bodyPr/>
                    <a:lstStyle/>
                    <a:p>
                      <a:pPr algn="l" fontAlgn="b"/>
                      <a:r>
                        <a:rPr lang="en-US" sz="1400" b="1" i="0" u="none" strike="noStrike" dirty="0">
                          <a:solidFill>
                            <a:srgbClr val="000000"/>
                          </a:solidFill>
                          <a:effectLst/>
                          <a:latin typeface="Arial" panose="020B0604020202020204" pitchFamily="34" charset="0"/>
                        </a:rPr>
                        <a:t>Part 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4A5"/>
                    </a:solidFill>
                  </a:tcPr>
                </a:tc>
                <a:tc>
                  <a:txBody>
                    <a:bodyPr/>
                    <a:lstStyle/>
                    <a:p>
                      <a:pPr algn="r" fontAlgn="b"/>
                      <a:r>
                        <a:rPr lang="en-US" sz="1400" b="1" i="0" u="none" strike="noStrike" dirty="0">
                          <a:solidFill>
                            <a:srgbClr val="000000"/>
                          </a:solidFill>
                          <a:effectLst/>
                          <a:latin typeface="Arial" panose="020B0604020202020204" pitchFamily="34" charset="0"/>
                        </a:rPr>
                        <a:t>$7,243,602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panose="020B0604020202020204" pitchFamily="34" charset="0"/>
                        </a:rPr>
                        <a:t>$7,259,912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panose="020B0604020202020204" pitchFamily="34" charset="0"/>
                        </a:rPr>
                        <a:t>$7,277,865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panose="020B0604020202020204" pitchFamily="34" charset="0"/>
                        </a:rPr>
                        <a:t>$7,292,324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panose="020B0604020202020204" pitchFamily="34" charset="0"/>
                        </a:rPr>
                        <a:t>$7,319,958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112695"/>
                  </a:ext>
                </a:extLst>
              </a:tr>
              <a:tr h="368482">
                <a:tc>
                  <a:txBody>
                    <a:bodyPr/>
                    <a:lstStyle/>
                    <a:p>
                      <a:pPr algn="l" fontAlgn="b"/>
                      <a:r>
                        <a:rPr lang="en-US" sz="1400" b="1" i="0" u="none" strike="noStrike">
                          <a:solidFill>
                            <a:srgbClr val="000000"/>
                          </a:solidFill>
                          <a:effectLst/>
                          <a:latin typeface="Arial" panose="020B0604020202020204" pitchFamily="34" charset="0"/>
                        </a:rPr>
                        <a:t>Part 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4A5"/>
                    </a:solidFill>
                  </a:tcPr>
                </a:tc>
                <a:tc>
                  <a:txBody>
                    <a:bodyPr/>
                    <a:lstStyle/>
                    <a:p>
                      <a:pPr algn="r" fontAlgn="b"/>
                      <a:r>
                        <a:rPr lang="en-US" sz="1400" b="1" i="0" u="none" strike="noStrike" dirty="0">
                          <a:solidFill>
                            <a:srgbClr val="000000"/>
                          </a:solidFill>
                          <a:effectLst/>
                          <a:latin typeface="Arial" panose="020B0604020202020204" pitchFamily="34" charset="0"/>
                        </a:rPr>
                        <a:t>$1,374,844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panose="020B0604020202020204" pitchFamily="34" charset="0"/>
                        </a:rPr>
                        <a:t>$1,272,535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panose="020B0604020202020204" pitchFamily="34" charset="0"/>
                        </a:rPr>
                        <a:t>$1,616,588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panose="020B0604020202020204" pitchFamily="34" charset="0"/>
                        </a:rPr>
                        <a:t>$1,703,420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panose="020B0604020202020204" pitchFamily="34" charset="0"/>
                        </a:rPr>
                        <a:t>$1,394,130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383871"/>
                  </a:ext>
                </a:extLst>
              </a:tr>
              <a:tr h="368482">
                <a:tc>
                  <a:txBody>
                    <a:bodyPr/>
                    <a:lstStyle/>
                    <a:p>
                      <a:pPr algn="l" fontAlgn="b"/>
                      <a:r>
                        <a:rPr lang="en-US" sz="1400" b="1" i="0" u="none" strike="noStrike" dirty="0">
                          <a:solidFill>
                            <a:srgbClr val="000000"/>
                          </a:solidFill>
                          <a:effectLst/>
                          <a:latin typeface="Arial" panose="020B0604020202020204" pitchFamily="34" charset="0"/>
                        </a:rPr>
                        <a:t>Part 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4A5"/>
                    </a:solidFill>
                  </a:tcPr>
                </a:tc>
                <a:tc>
                  <a:txBody>
                    <a:bodyPr/>
                    <a:lstStyle/>
                    <a:p>
                      <a:pPr algn="r" fontAlgn="b"/>
                      <a:r>
                        <a:rPr lang="en-US" sz="1400" b="1" i="0" u="none" strike="noStrike">
                          <a:solidFill>
                            <a:srgbClr val="000000"/>
                          </a:solidFill>
                          <a:effectLst/>
                          <a:latin typeface="Arial" panose="020B0604020202020204" pitchFamily="34" charset="0"/>
                        </a:rPr>
                        <a:t>$227,554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panose="020B0604020202020204" pitchFamily="34" charset="0"/>
                        </a:rPr>
                        <a:t>$297,828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panose="020B0604020202020204" pitchFamily="34" charset="0"/>
                        </a:rPr>
                        <a:t>$250,429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panose="020B0604020202020204" pitchFamily="34" charset="0"/>
                        </a:rPr>
                        <a:t>$243,407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panose="020B0604020202020204" pitchFamily="34" charset="0"/>
                        </a:rPr>
                        <a:t>$277,419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6751631"/>
                  </a:ext>
                </a:extLst>
              </a:tr>
              <a:tr h="368482">
                <a:tc>
                  <a:txBody>
                    <a:bodyPr/>
                    <a:lstStyle/>
                    <a:p>
                      <a:pPr algn="l" fontAlgn="b"/>
                      <a:r>
                        <a:rPr lang="en-US" sz="1400" b="1" i="0" u="none" strike="noStrike" dirty="0">
                          <a:solidFill>
                            <a:srgbClr val="000000"/>
                          </a:solidFill>
                          <a:effectLst/>
                          <a:latin typeface="Arial Black" panose="020B0A04020102020204" pitchFamily="34" charset="0"/>
                        </a:rPr>
                        <a:t>Total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sz="1400" b="1" i="0" u="none" strike="noStrike" dirty="0">
                          <a:solidFill>
                            <a:srgbClr val="000000"/>
                          </a:solidFill>
                          <a:effectLst/>
                          <a:latin typeface="Arial Black" panose="020B0A04020102020204" pitchFamily="34" charset="0"/>
                        </a:rPr>
                        <a:t>$318,593,093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b"/>
                      <a:r>
                        <a:rPr lang="en-US" sz="1400" b="1" i="0" u="none" strike="noStrike">
                          <a:solidFill>
                            <a:srgbClr val="000000"/>
                          </a:solidFill>
                          <a:effectLst/>
                          <a:latin typeface="Arial Black" panose="020B0A04020102020204" pitchFamily="34" charset="0"/>
                        </a:rPr>
                        <a:t>$317,628,843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b"/>
                      <a:r>
                        <a:rPr lang="en-US" sz="1400" b="1" i="0" u="none" strike="noStrike" dirty="0">
                          <a:solidFill>
                            <a:srgbClr val="000000"/>
                          </a:solidFill>
                          <a:effectLst/>
                          <a:latin typeface="Arial Black" panose="020B0A04020102020204" pitchFamily="34" charset="0"/>
                        </a:rPr>
                        <a:t>$337,686,184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b"/>
                      <a:r>
                        <a:rPr lang="en-US" sz="1400" b="1" i="0" u="none" strike="noStrike" dirty="0">
                          <a:solidFill>
                            <a:srgbClr val="000000"/>
                          </a:solidFill>
                          <a:effectLst/>
                          <a:latin typeface="Arial Black" panose="020B0A04020102020204" pitchFamily="34" charset="0"/>
                        </a:rPr>
                        <a:t>$332,618,192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b"/>
                      <a:r>
                        <a:rPr lang="en-US" sz="1400" b="1" i="0" u="none" strike="noStrike" dirty="0">
                          <a:solidFill>
                            <a:srgbClr val="000000"/>
                          </a:solidFill>
                          <a:effectLst/>
                          <a:latin typeface="Arial Black" panose="020B0A04020102020204" pitchFamily="34" charset="0"/>
                        </a:rPr>
                        <a:t>$358,655,222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879945896"/>
                  </a:ext>
                </a:extLst>
              </a:tr>
            </a:tbl>
          </a:graphicData>
        </a:graphic>
      </p:graphicFrame>
    </p:spTree>
    <p:extLst>
      <p:ext uri="{BB962C8B-B14F-4D97-AF65-F5344CB8AC3E}">
        <p14:creationId xmlns:p14="http://schemas.microsoft.com/office/powerpoint/2010/main" val="19317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DD60F5-5B80-A938-FEF3-597E18A27698}"/>
              </a:ext>
            </a:extLst>
          </p:cNvPr>
          <p:cNvSpPr txBox="1"/>
          <p:nvPr/>
        </p:nvSpPr>
        <p:spPr>
          <a:xfrm>
            <a:off x="952129" y="1781738"/>
            <a:ext cx="10366899" cy="369332"/>
          </a:xfrm>
          <a:prstGeom prst="rect">
            <a:avLst/>
          </a:prstGeom>
          <a:noFill/>
        </p:spPr>
        <p:txBody>
          <a:bodyPr wrap="square">
            <a:spAutoFit/>
          </a:bodyPr>
          <a:lstStyle/>
          <a:p>
            <a:endParaRPr lang="en-US" dirty="0">
              <a:solidFill>
                <a:schemeClr val="tx1"/>
              </a:solidFill>
              <a:latin typeface="Adobe Garamond Pro" panose="02020502060506020403" pitchFamily="18" charset="0"/>
            </a:endParaRPr>
          </a:p>
        </p:txBody>
      </p:sp>
      <p:sp>
        <p:nvSpPr>
          <p:cNvPr id="5" name="TextBox 4">
            <a:extLst>
              <a:ext uri="{FF2B5EF4-FFF2-40B4-BE49-F238E27FC236}">
                <a16:creationId xmlns:a16="http://schemas.microsoft.com/office/drawing/2014/main" id="{8597FDAF-865C-E7BC-9B60-618CBD86C970}"/>
              </a:ext>
            </a:extLst>
          </p:cNvPr>
          <p:cNvSpPr txBox="1"/>
          <p:nvPr/>
        </p:nvSpPr>
        <p:spPr>
          <a:xfrm>
            <a:off x="364538" y="677058"/>
            <a:ext cx="11462923" cy="707886"/>
          </a:xfrm>
          <a:prstGeom prst="rect">
            <a:avLst/>
          </a:prstGeom>
          <a:noFill/>
        </p:spPr>
        <p:txBody>
          <a:bodyPr wrap="square">
            <a:spAutoFit/>
          </a:bodyPr>
          <a:lstStyle/>
          <a:p>
            <a:pPr algn="ctr"/>
            <a:r>
              <a:rPr lang="en-US" sz="4000" b="1" dirty="0">
                <a:solidFill>
                  <a:srgbClr val="14395A"/>
                </a:solidFill>
                <a:latin typeface="Adobe Garamond Pro" panose="02020502060506020403" pitchFamily="18" charset="0"/>
              </a:rPr>
              <a:t>Individuals with Disabilities Education Act (IDEA)</a:t>
            </a:r>
            <a:endParaRPr lang="en-US" sz="4000" dirty="0">
              <a:solidFill>
                <a:srgbClr val="14395A"/>
              </a:solidFill>
            </a:endParaRPr>
          </a:p>
        </p:txBody>
      </p:sp>
      <p:graphicFrame>
        <p:nvGraphicFramePr>
          <p:cNvPr id="4" name="Table 3">
            <a:extLst>
              <a:ext uri="{FF2B5EF4-FFF2-40B4-BE49-F238E27FC236}">
                <a16:creationId xmlns:a16="http://schemas.microsoft.com/office/drawing/2014/main" id="{AC58CA38-4CF9-8DD9-8B23-3630846B0A95}"/>
              </a:ext>
            </a:extLst>
          </p:cNvPr>
          <p:cNvGraphicFramePr>
            <a:graphicFrameLocks noGrp="1"/>
          </p:cNvGraphicFramePr>
          <p:nvPr>
            <p:extLst>
              <p:ext uri="{D42A27DB-BD31-4B8C-83A1-F6EECF244321}">
                <p14:modId xmlns:p14="http://schemas.microsoft.com/office/powerpoint/2010/main" val="990400090"/>
              </p:ext>
            </p:extLst>
          </p:nvPr>
        </p:nvGraphicFramePr>
        <p:xfrm>
          <a:off x="952129" y="1591574"/>
          <a:ext cx="9869749" cy="1118992"/>
        </p:xfrm>
        <a:graphic>
          <a:graphicData uri="http://schemas.openxmlformats.org/drawingml/2006/table">
            <a:tbl>
              <a:tblPr firstRow="1" firstCol="1" bandRow="1"/>
              <a:tblGrid>
                <a:gridCol w="1910274">
                  <a:extLst>
                    <a:ext uri="{9D8B030D-6E8A-4147-A177-3AD203B41FA5}">
                      <a16:colId xmlns:a16="http://schemas.microsoft.com/office/drawing/2014/main" val="3109793279"/>
                    </a:ext>
                  </a:extLst>
                </a:gridCol>
                <a:gridCol w="1591895">
                  <a:extLst>
                    <a:ext uri="{9D8B030D-6E8A-4147-A177-3AD203B41FA5}">
                      <a16:colId xmlns:a16="http://schemas.microsoft.com/office/drawing/2014/main" val="1986675592"/>
                    </a:ext>
                  </a:extLst>
                </a:gridCol>
                <a:gridCol w="1591895">
                  <a:extLst>
                    <a:ext uri="{9D8B030D-6E8A-4147-A177-3AD203B41FA5}">
                      <a16:colId xmlns:a16="http://schemas.microsoft.com/office/drawing/2014/main" val="3358876921"/>
                    </a:ext>
                  </a:extLst>
                </a:gridCol>
                <a:gridCol w="1591895">
                  <a:extLst>
                    <a:ext uri="{9D8B030D-6E8A-4147-A177-3AD203B41FA5}">
                      <a16:colId xmlns:a16="http://schemas.microsoft.com/office/drawing/2014/main" val="1015393450"/>
                    </a:ext>
                  </a:extLst>
                </a:gridCol>
                <a:gridCol w="1591895">
                  <a:extLst>
                    <a:ext uri="{9D8B030D-6E8A-4147-A177-3AD203B41FA5}">
                      <a16:colId xmlns:a16="http://schemas.microsoft.com/office/drawing/2014/main" val="184436537"/>
                    </a:ext>
                  </a:extLst>
                </a:gridCol>
                <a:gridCol w="1591895">
                  <a:extLst>
                    <a:ext uri="{9D8B030D-6E8A-4147-A177-3AD203B41FA5}">
                      <a16:colId xmlns:a16="http://schemas.microsoft.com/office/drawing/2014/main" val="3249993238"/>
                    </a:ext>
                  </a:extLst>
                </a:gridCol>
              </a:tblGrid>
              <a:tr h="0">
                <a:tc>
                  <a:txBody>
                    <a:bodyPr/>
                    <a:lstStyle/>
                    <a:p>
                      <a:pPr marL="0" marR="0" algn="r">
                        <a:lnSpc>
                          <a:spcPct val="107000"/>
                        </a:lnSpc>
                        <a:spcBef>
                          <a:spcPts val="0"/>
                        </a:spcBef>
                        <a:spcAft>
                          <a:spcPts val="0"/>
                        </a:spcAft>
                      </a:pPr>
                      <a:r>
                        <a:rPr lang="en-US" sz="1400" b="1" kern="100" dirty="0">
                          <a:effectLst/>
                          <a:latin typeface="Arial Black" panose="020B0A04020102020204" pitchFamily="34" charset="0"/>
                          <a:ea typeface="Calibri" panose="020F0502020204030204" pitchFamily="34" charset="0"/>
                          <a:cs typeface="Times New Roman" panose="02020603050405020304" pitchFamily="18" charset="0"/>
                        </a:rPr>
                        <a:t> </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395A"/>
                    </a:solidFill>
                  </a:tcPr>
                </a:tc>
                <a:tc>
                  <a:txBody>
                    <a:bodyPr/>
                    <a:lstStyle/>
                    <a:p>
                      <a:pPr marL="0" marR="0" algn="l">
                        <a:lnSpc>
                          <a:spcPct val="107000"/>
                        </a:lnSpc>
                        <a:spcBef>
                          <a:spcPts val="0"/>
                        </a:spcBef>
                        <a:spcAft>
                          <a:spcPts val="0"/>
                        </a:spcAft>
                      </a:pPr>
                      <a:r>
                        <a:rPr lang="en-US" sz="1400" b="1" kern="1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2019</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395A"/>
                    </a:solidFill>
                  </a:tcPr>
                </a:tc>
                <a:tc>
                  <a:txBody>
                    <a:bodyPr/>
                    <a:lstStyle/>
                    <a:p>
                      <a:pPr marL="0" marR="0" algn="l">
                        <a:lnSpc>
                          <a:spcPct val="107000"/>
                        </a:lnSpc>
                        <a:spcBef>
                          <a:spcPts val="0"/>
                        </a:spcBef>
                        <a:spcAft>
                          <a:spcPts val="0"/>
                        </a:spcAft>
                      </a:pPr>
                      <a:r>
                        <a:rPr lang="en-US" sz="1400" b="1" kern="1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2020</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395A"/>
                    </a:solidFill>
                  </a:tcPr>
                </a:tc>
                <a:tc>
                  <a:txBody>
                    <a:bodyPr/>
                    <a:lstStyle/>
                    <a:p>
                      <a:pPr marL="0" marR="0" algn="l">
                        <a:lnSpc>
                          <a:spcPct val="107000"/>
                        </a:lnSpc>
                        <a:spcBef>
                          <a:spcPts val="0"/>
                        </a:spcBef>
                        <a:spcAft>
                          <a:spcPts val="0"/>
                        </a:spcAft>
                      </a:pPr>
                      <a:r>
                        <a:rPr lang="en-US" sz="1400" b="1" kern="1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2021</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395A"/>
                    </a:solidFill>
                  </a:tcPr>
                </a:tc>
                <a:tc>
                  <a:txBody>
                    <a:bodyPr/>
                    <a:lstStyle/>
                    <a:p>
                      <a:pPr marL="0" marR="0" algn="l">
                        <a:lnSpc>
                          <a:spcPct val="107000"/>
                        </a:lnSpc>
                        <a:spcBef>
                          <a:spcPts val="0"/>
                        </a:spcBef>
                        <a:spcAft>
                          <a:spcPts val="0"/>
                        </a:spcAft>
                      </a:pPr>
                      <a:r>
                        <a:rPr lang="en-US" sz="1400" b="1" kern="1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2022</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395A"/>
                    </a:solidFill>
                  </a:tcPr>
                </a:tc>
                <a:tc>
                  <a:txBody>
                    <a:bodyPr/>
                    <a:lstStyle/>
                    <a:p>
                      <a:pPr marL="0" marR="0" algn="l">
                        <a:lnSpc>
                          <a:spcPct val="107000"/>
                        </a:lnSpc>
                        <a:spcBef>
                          <a:spcPts val="0"/>
                        </a:spcBef>
                        <a:spcAft>
                          <a:spcPts val="0"/>
                        </a:spcAft>
                      </a:pPr>
                      <a:r>
                        <a:rPr lang="en-US" sz="1400" b="1" kern="1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2023</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395A"/>
                    </a:solidFill>
                  </a:tcPr>
                </a:tc>
                <a:extLst>
                  <a:ext uri="{0D108BD9-81ED-4DB2-BD59-A6C34878D82A}">
                    <a16:rowId xmlns:a16="http://schemas.microsoft.com/office/drawing/2014/main" val="3513252790"/>
                  </a:ext>
                </a:extLst>
              </a:tr>
              <a:tr h="284511">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 B (ages 3-21)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$ 256,263,704</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$ 257,900,245</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$ 265,485,438</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1" kern="100">
                          <a:effectLst/>
                          <a:latin typeface="Arial" panose="020B0604020202020204" pitchFamily="34" charset="0"/>
                          <a:ea typeface="Calibri" panose="020F0502020204030204" pitchFamily="34" charset="0"/>
                          <a:cs typeface="Times New Roman" panose="02020603050405020304" pitchFamily="18" charset="0"/>
                        </a:rPr>
                        <a:t>$ 268,713,861</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$ 281,527,548</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230162"/>
                  </a:ext>
                </a:extLst>
              </a:tr>
              <a:tr h="284511">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 C (ages birth-2)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$ 9,068,956</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$ 9,133,835</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$ 9,268,221</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$ 9,545,763</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$ 10,758,600</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759201"/>
                  </a:ext>
                </a:extLst>
              </a:tr>
              <a:tr h="331847">
                <a:tc>
                  <a:txBody>
                    <a:bodyPr/>
                    <a:lstStyle/>
                    <a:p>
                      <a:pPr marL="0" marR="0">
                        <a:lnSpc>
                          <a:spcPct val="107000"/>
                        </a:lnSpc>
                        <a:spcBef>
                          <a:spcPts val="0"/>
                        </a:spcBef>
                        <a:spcAft>
                          <a:spcPts val="0"/>
                        </a:spcAft>
                      </a:pPr>
                      <a:r>
                        <a:rPr lang="en-US" sz="1400" b="1" kern="1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Total</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07000"/>
                        </a:lnSpc>
                        <a:spcBef>
                          <a:spcPts val="0"/>
                        </a:spcBef>
                        <a:spcAft>
                          <a:spcPts val="0"/>
                        </a:spcAft>
                      </a:pPr>
                      <a:r>
                        <a:rPr lang="en-US" sz="1400" kern="1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$ 265,332,660</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400" kern="1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$ 267,034,080</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400" kern="1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$ 274,753,659</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400" kern="1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$ 278,259,624</a:t>
                      </a:r>
                      <a:endParaRPr lang="en-US" sz="1100" kern="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400" kern="1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$ 292,286,148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814031443"/>
                  </a:ext>
                </a:extLst>
              </a:tr>
            </a:tbl>
          </a:graphicData>
        </a:graphic>
      </p:graphicFrame>
      <p:sp>
        <p:nvSpPr>
          <p:cNvPr id="6" name="TextBox 5">
            <a:extLst>
              <a:ext uri="{FF2B5EF4-FFF2-40B4-BE49-F238E27FC236}">
                <a16:creationId xmlns:a16="http://schemas.microsoft.com/office/drawing/2014/main" id="{19B99002-3731-42E7-9F6D-9B801BD91A62}"/>
              </a:ext>
            </a:extLst>
          </p:cNvPr>
          <p:cNvSpPr txBox="1"/>
          <p:nvPr/>
        </p:nvSpPr>
        <p:spPr>
          <a:xfrm>
            <a:off x="952129" y="2939004"/>
            <a:ext cx="9869749" cy="255454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4395A"/>
                </a:solidFill>
                <a:latin typeface="Adobe Garamond Pro" panose="02020502060506020403" pitchFamily="18" charset="0"/>
                <a:cs typeface="Times New Roman" panose="02020603050405020304" pitchFamily="18" charset="0"/>
              </a:rPr>
              <a:t>Both IDEA and state law require:</a:t>
            </a:r>
          </a:p>
          <a:p>
            <a:pPr marL="800100" lvl="1" indent="-342900">
              <a:buFont typeface="Arial" panose="020B0604020202020204" pitchFamily="34" charset="0"/>
              <a:buChar char="•"/>
              <a:defRPr/>
            </a:pPr>
            <a:r>
              <a:rPr lang="en-US" sz="2000" dirty="0">
                <a:solidFill>
                  <a:srgbClr val="14395A"/>
                </a:solidFill>
                <a:latin typeface="Adobe Garamond Pro" panose="02020502060506020403" pitchFamily="18" charset="0"/>
                <a:cs typeface="Times New Roman" panose="02020603050405020304" pitchFamily="18" charset="0"/>
              </a:rPr>
              <a:t>an </a:t>
            </a:r>
            <a:r>
              <a:rPr lang="en-US" sz="2000" b="1" dirty="0">
                <a:solidFill>
                  <a:srgbClr val="A02843"/>
                </a:solidFill>
                <a:latin typeface="Adobe Garamond Pro" panose="02020502060506020403" pitchFamily="18" charset="0"/>
                <a:cs typeface="Times New Roman" panose="02020603050405020304" pitchFamily="18" charset="0"/>
              </a:rPr>
              <a:t>individualized education program (IEP) </a:t>
            </a:r>
            <a:r>
              <a:rPr lang="en-US" sz="2000" dirty="0">
                <a:solidFill>
                  <a:srgbClr val="14395A"/>
                </a:solidFill>
                <a:latin typeface="Adobe Garamond Pro" panose="02020502060506020403" pitchFamily="18" charset="0"/>
                <a:cs typeface="Times New Roman" panose="02020603050405020304" pitchFamily="18" charset="0"/>
              </a:rPr>
              <a:t>be prepared for each student with disabilities, setting academic goals and special education services and accommodations the school will provide; and </a:t>
            </a:r>
          </a:p>
          <a:p>
            <a:pPr marL="742950" lvl="1" indent="-285750">
              <a:buFont typeface="Arial" panose="020B0604020202020204" pitchFamily="34" charset="0"/>
              <a:buChar char="•"/>
              <a:defRPr/>
            </a:pPr>
            <a:r>
              <a:rPr lang="en-US" sz="2000" dirty="0">
                <a:solidFill>
                  <a:srgbClr val="14395A"/>
                </a:solidFill>
                <a:latin typeface="Adobe Garamond Pro" panose="02020502060506020403" pitchFamily="18" charset="0"/>
                <a:cs typeface="Times New Roman" panose="02020603050405020304" pitchFamily="18" charset="0"/>
              </a:rPr>
              <a:t>schools</a:t>
            </a:r>
            <a:r>
              <a:rPr kumimoji="0" lang="en-US" sz="2000" b="0" i="0" u="none" strike="noStrike" kern="1200" cap="none" spc="0" normalizeH="0" baseline="0" noProof="0" dirty="0">
                <a:ln>
                  <a:noFill/>
                </a:ln>
                <a:solidFill>
                  <a:srgbClr val="14395A"/>
                </a:solidFill>
                <a:effectLst/>
                <a:uLnTx/>
                <a:uFillTx/>
                <a:latin typeface="Adobe Garamond Pro" panose="02020502060506020403" pitchFamily="18" charset="0"/>
                <a:ea typeface="+mn-ea"/>
                <a:cs typeface="Times New Roman" panose="02020603050405020304" pitchFamily="18" charset="0"/>
              </a:rPr>
              <a:t> to educate students in the </a:t>
            </a:r>
            <a:r>
              <a:rPr kumimoji="0" lang="en-US" sz="2000" b="1" i="0" u="none" strike="noStrike" kern="1200" cap="none" spc="0" normalizeH="0" baseline="0" noProof="0" dirty="0">
                <a:ln>
                  <a:noFill/>
                </a:ln>
                <a:solidFill>
                  <a:srgbClr val="A02843"/>
                </a:solidFill>
                <a:effectLst/>
                <a:uLnTx/>
                <a:uFillTx/>
                <a:latin typeface="Adobe Garamond Pro" panose="02020502060506020403" pitchFamily="18" charset="0"/>
                <a:ea typeface="+mn-ea"/>
                <a:cs typeface="Times New Roman" panose="02020603050405020304" pitchFamily="18" charset="0"/>
              </a:rPr>
              <a:t>least restrictive environment</a:t>
            </a:r>
            <a:r>
              <a:rPr kumimoji="0" lang="en-US" sz="2000" b="0" i="0" u="none" strike="noStrike" kern="1200" cap="none" spc="0" normalizeH="0" baseline="0" noProof="0" dirty="0">
                <a:ln>
                  <a:noFill/>
                </a:ln>
                <a:solidFill>
                  <a:srgbClr val="14395A"/>
                </a:solidFill>
                <a:effectLst/>
                <a:uLnTx/>
                <a:uFillTx/>
                <a:latin typeface="Adobe Garamond Pro" panose="02020502060506020403" pitchFamily="18" charset="0"/>
                <a:ea typeface="+mn-ea"/>
                <a:cs typeface="Times New Roman" panose="02020603050405020304" pitchFamily="18" charset="0"/>
              </a:rPr>
              <a:t>, e.g., keeping students in regular classrooms whenever possible.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4395A"/>
                </a:solidFill>
                <a:latin typeface="Adobe Garamond Pro" panose="02020502060506020403" pitchFamily="18" charset="0"/>
                <a:cs typeface="Times New Roman" panose="02020603050405020304" pitchFamily="18" charset="0"/>
              </a:rPr>
              <a:t>Other federal requirements include state and local maintenance of effort, identification and screening of all children who may be eligible, and sharing funds with private schools.</a:t>
            </a:r>
            <a:endParaRPr kumimoji="0" lang="en-US" sz="2000" b="0" i="0" u="none" strike="noStrike" kern="1200" cap="none" spc="0" normalizeH="0" baseline="0" noProof="0" dirty="0">
              <a:ln>
                <a:noFill/>
              </a:ln>
              <a:solidFill>
                <a:srgbClr val="14395A"/>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329653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213831-3F96-0C5A-ED18-477CBC4FA238}"/>
              </a:ext>
            </a:extLst>
          </p:cNvPr>
          <p:cNvSpPr txBox="1"/>
          <p:nvPr/>
        </p:nvSpPr>
        <p:spPr>
          <a:xfrm>
            <a:off x="1188758" y="401137"/>
            <a:ext cx="9372600" cy="769441"/>
          </a:xfrm>
          <a:prstGeom prst="rect">
            <a:avLst/>
          </a:prstGeom>
          <a:noFill/>
        </p:spPr>
        <p:txBody>
          <a:bodyPr wrap="square">
            <a:spAutoFit/>
          </a:bodyPr>
          <a:lstStyle/>
          <a:p>
            <a:pPr algn="ctr"/>
            <a:r>
              <a:rPr lang="en-US" sz="4400" b="1" dirty="0">
                <a:solidFill>
                  <a:srgbClr val="14395A"/>
                </a:solidFill>
                <a:latin typeface="Adobe Garamond Pro" panose="02020502060506020403" pitchFamily="18" charset="0"/>
              </a:rPr>
              <a:t>USDA Child Nutrition funds</a:t>
            </a:r>
            <a:endParaRPr lang="en-US" sz="4400" dirty="0">
              <a:solidFill>
                <a:srgbClr val="14395A"/>
              </a:solidFill>
            </a:endParaRPr>
          </a:p>
        </p:txBody>
      </p:sp>
      <p:graphicFrame>
        <p:nvGraphicFramePr>
          <p:cNvPr id="6" name="Table 5">
            <a:extLst>
              <a:ext uri="{FF2B5EF4-FFF2-40B4-BE49-F238E27FC236}">
                <a16:creationId xmlns:a16="http://schemas.microsoft.com/office/drawing/2014/main" id="{0E99FBA6-E441-CF13-BCD6-7751A2C42F7C}"/>
              </a:ext>
            </a:extLst>
          </p:cNvPr>
          <p:cNvGraphicFramePr>
            <a:graphicFrameLocks noGrp="1"/>
          </p:cNvGraphicFramePr>
          <p:nvPr>
            <p:extLst>
              <p:ext uri="{D42A27DB-BD31-4B8C-83A1-F6EECF244321}">
                <p14:modId xmlns:p14="http://schemas.microsoft.com/office/powerpoint/2010/main" val="569241874"/>
              </p:ext>
            </p:extLst>
          </p:nvPr>
        </p:nvGraphicFramePr>
        <p:xfrm>
          <a:off x="736501" y="1167110"/>
          <a:ext cx="11082680" cy="2530038"/>
        </p:xfrm>
        <a:graphic>
          <a:graphicData uri="http://schemas.openxmlformats.org/drawingml/2006/table">
            <a:tbl>
              <a:tblPr firstRow="1" firstCol="1" bandRow="1"/>
              <a:tblGrid>
                <a:gridCol w="1800332">
                  <a:extLst>
                    <a:ext uri="{9D8B030D-6E8A-4147-A177-3AD203B41FA5}">
                      <a16:colId xmlns:a16="http://schemas.microsoft.com/office/drawing/2014/main" val="2123733642"/>
                    </a:ext>
                  </a:extLst>
                </a:gridCol>
                <a:gridCol w="1872002">
                  <a:extLst>
                    <a:ext uri="{9D8B030D-6E8A-4147-A177-3AD203B41FA5}">
                      <a16:colId xmlns:a16="http://schemas.microsoft.com/office/drawing/2014/main" val="2721162093"/>
                    </a:ext>
                  </a:extLst>
                </a:gridCol>
                <a:gridCol w="1845235">
                  <a:extLst>
                    <a:ext uri="{9D8B030D-6E8A-4147-A177-3AD203B41FA5}">
                      <a16:colId xmlns:a16="http://schemas.microsoft.com/office/drawing/2014/main" val="3664846324"/>
                    </a:ext>
                  </a:extLst>
                </a:gridCol>
                <a:gridCol w="1858618">
                  <a:extLst>
                    <a:ext uri="{9D8B030D-6E8A-4147-A177-3AD203B41FA5}">
                      <a16:colId xmlns:a16="http://schemas.microsoft.com/office/drawing/2014/main" val="1966044172"/>
                    </a:ext>
                  </a:extLst>
                </a:gridCol>
                <a:gridCol w="1847875">
                  <a:extLst>
                    <a:ext uri="{9D8B030D-6E8A-4147-A177-3AD203B41FA5}">
                      <a16:colId xmlns:a16="http://schemas.microsoft.com/office/drawing/2014/main" val="3675430689"/>
                    </a:ext>
                  </a:extLst>
                </a:gridCol>
                <a:gridCol w="1858618">
                  <a:extLst>
                    <a:ext uri="{9D8B030D-6E8A-4147-A177-3AD203B41FA5}">
                      <a16:colId xmlns:a16="http://schemas.microsoft.com/office/drawing/2014/main" val="520674484"/>
                    </a:ext>
                  </a:extLst>
                </a:gridCol>
              </a:tblGrid>
              <a:tr h="214400">
                <a:tc>
                  <a:txBody>
                    <a:bodyPr/>
                    <a:lstStyle/>
                    <a:p>
                      <a:pPr marL="0" marR="0">
                        <a:lnSpc>
                          <a:spcPct val="115000"/>
                        </a:lnSpc>
                        <a:spcBef>
                          <a:spcPts val="0"/>
                        </a:spcBef>
                        <a:spcAft>
                          <a:spcPts val="0"/>
                        </a:spcAft>
                      </a:pPr>
                      <a:r>
                        <a:rPr lang="en-US" sz="1000" dirty="0">
                          <a:effectLst/>
                          <a:latin typeface="Arial Black" panose="020B0A04020102020204" pitchFamily="34" charset="0"/>
                          <a:ea typeface="Calibri" panose="020F0502020204030204" pitchFamily="34" charset="0"/>
                          <a:cs typeface="Times New Roman" panose="02020603050405020304" pitchFamily="18" charset="0"/>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15000"/>
                        </a:lnSpc>
                        <a:spcBef>
                          <a:spcPts val="0"/>
                        </a:spcBef>
                        <a:spcAft>
                          <a:spcPts val="0"/>
                        </a:spcAft>
                      </a:pPr>
                      <a:r>
                        <a:rPr lang="en-US" sz="14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2019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15000"/>
                        </a:lnSpc>
                        <a:spcBef>
                          <a:spcPts val="0"/>
                        </a:spcBef>
                        <a:spcAft>
                          <a:spcPts val="0"/>
                        </a:spcAft>
                      </a:pPr>
                      <a:r>
                        <a:rPr lang="en-US" sz="14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15000"/>
                        </a:lnSpc>
                        <a:spcBef>
                          <a:spcPts val="0"/>
                        </a:spcBef>
                        <a:spcAft>
                          <a:spcPts val="0"/>
                        </a:spcAft>
                      </a:pPr>
                      <a:r>
                        <a:rPr lang="en-US" sz="14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15000"/>
                        </a:lnSpc>
                        <a:spcBef>
                          <a:spcPts val="0"/>
                        </a:spcBef>
                        <a:spcAft>
                          <a:spcPts val="0"/>
                        </a:spcAft>
                      </a:pPr>
                      <a:r>
                        <a:rPr lang="en-US" sz="14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15000"/>
                        </a:lnSpc>
                        <a:spcBef>
                          <a:spcPts val="0"/>
                        </a:spcBef>
                        <a:spcAft>
                          <a:spcPts val="0"/>
                        </a:spcAft>
                      </a:pPr>
                      <a:r>
                        <a:rPr lang="en-US" sz="14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extLst>
                  <a:ext uri="{0D108BD9-81ED-4DB2-BD59-A6C34878D82A}">
                    <a16:rowId xmlns:a16="http://schemas.microsoft.com/office/drawing/2014/main" val="2506530441"/>
                  </a:ext>
                </a:extLst>
              </a:tr>
              <a:tr h="673751">
                <a:tc>
                  <a:txBody>
                    <a:bodyPr/>
                    <a:lstStyle/>
                    <a:p>
                      <a:pPr marL="0" marR="0">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School Lunch Program, School Breakfast, summer program, snacks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$403,300,000.00</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$264,963,421.02</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$457,208,628.53</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$685,477,813.00</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$474,887,445.00</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952444"/>
                  </a:ext>
                </a:extLst>
              </a:tr>
              <a:tr h="376297">
                <a:tc>
                  <a:txBody>
                    <a:bodyPr/>
                    <a:lstStyle/>
                    <a:p>
                      <a:pPr marL="0" marR="0">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State Administrative</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$3,442,864.00</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$2,583,481.00</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$2,933,864.00</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$3,031,325.79</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$4,780,247.00</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574008"/>
                  </a:ext>
                </a:extLst>
              </a:tr>
              <a:tr h="376297">
                <a:tc>
                  <a:txBody>
                    <a:bodyPr/>
                    <a:lstStyle/>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NSLP Equipment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$732,518.01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$704,231.00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$687,791.00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$811,898.00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1400" b="1" dirty="0">
                          <a:effectLst/>
                          <a:latin typeface="Arial" panose="020B0604020202020204" pitchFamily="34" charset="0"/>
                          <a:ea typeface="Calibri" panose="020F0502020204030204" pitchFamily="34" charset="0"/>
                          <a:cs typeface="Times New Roman" panose="02020603050405020304" pitchFamily="18" charset="0"/>
                        </a:rPr>
                        <a:t>$2,144,289.00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569264"/>
                  </a:ext>
                </a:extLst>
              </a:tr>
              <a:tr h="376297">
                <a:tc>
                  <a:txBody>
                    <a:bodyPr/>
                    <a:lstStyle/>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Fruit &amp; Vegetable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$3,399,043.50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$3,064,420.79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$3,949,423.00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$4,687,875.00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1400" b="1" dirty="0">
                          <a:effectLst/>
                          <a:latin typeface="Arial" panose="020B0604020202020204" pitchFamily="34" charset="0"/>
                          <a:ea typeface="Calibri" panose="020F0502020204030204" pitchFamily="34" charset="0"/>
                          <a:cs typeface="Times New Roman" panose="02020603050405020304" pitchFamily="18" charset="0"/>
                        </a:rPr>
                        <a:t>$4,800,064.00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691831"/>
                  </a:ext>
                </a:extLst>
              </a:tr>
              <a:tr h="348253">
                <a:tc>
                  <a:txBody>
                    <a:bodyPr/>
                    <a:lstStyle/>
                    <a:p>
                      <a:pPr marL="0" marR="0">
                        <a:lnSpc>
                          <a:spcPct val="115000"/>
                        </a:lnSpc>
                        <a:spcBef>
                          <a:spcPts val="0"/>
                        </a:spcBef>
                        <a:spcAft>
                          <a:spcPts val="0"/>
                        </a:spcAft>
                      </a:pPr>
                      <a:r>
                        <a:rPr lang="en-US" sz="1400" dirty="0">
                          <a:solidFill>
                            <a:srgbClr val="000000"/>
                          </a:solidFill>
                          <a:effectLst/>
                          <a:latin typeface="Arial Black" panose="020B0A04020102020204" pitchFamily="34" charset="0"/>
                          <a:ea typeface="Calibri" panose="020F0502020204030204" pitchFamily="34" charset="0"/>
                          <a:cs typeface="Arial" panose="020B0604020202020204" pitchFamily="34" charset="0"/>
                        </a:rPr>
                        <a:t>Total</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14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$410,874,425.51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r">
                        <a:lnSpc>
                          <a:spcPct val="115000"/>
                        </a:lnSpc>
                        <a:spcBef>
                          <a:spcPts val="0"/>
                        </a:spcBef>
                        <a:spcAft>
                          <a:spcPts val="0"/>
                        </a:spcAft>
                      </a:pPr>
                      <a:r>
                        <a:rPr lang="en-US" sz="14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$271,315,553.81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r">
                        <a:lnSpc>
                          <a:spcPct val="115000"/>
                        </a:lnSpc>
                        <a:spcBef>
                          <a:spcPts val="0"/>
                        </a:spcBef>
                        <a:spcAft>
                          <a:spcPts val="0"/>
                        </a:spcAft>
                      </a:pPr>
                      <a:r>
                        <a:rPr lang="en-US" sz="14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$464,779,706.53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r">
                        <a:lnSpc>
                          <a:spcPct val="115000"/>
                        </a:lnSpc>
                        <a:spcBef>
                          <a:spcPts val="0"/>
                        </a:spcBef>
                        <a:spcAft>
                          <a:spcPts val="0"/>
                        </a:spcAft>
                      </a:pPr>
                      <a:r>
                        <a:rPr lang="en-US" sz="1400" dirty="0">
                          <a:solidFill>
                            <a:srgbClr val="000000"/>
                          </a:solidFill>
                          <a:effectLst/>
                          <a:latin typeface="Arial Black" panose="020B0A04020102020204" pitchFamily="34" charset="0"/>
                          <a:ea typeface="Calibri" panose="020F0502020204030204" pitchFamily="34" charset="0"/>
                          <a:cs typeface="Arial" panose="020B0604020202020204" pitchFamily="34" charset="0"/>
                        </a:rPr>
                        <a:t>$694,008,911.79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r">
                        <a:lnSpc>
                          <a:spcPct val="115000"/>
                        </a:lnSpc>
                        <a:spcBef>
                          <a:spcPts val="0"/>
                        </a:spcBef>
                        <a:spcAft>
                          <a:spcPts val="0"/>
                        </a:spcAft>
                      </a:pPr>
                      <a:r>
                        <a:rPr lang="en-US" sz="1400" dirty="0">
                          <a:solidFill>
                            <a:srgbClr val="000000"/>
                          </a:solidFill>
                          <a:effectLst/>
                          <a:latin typeface="Arial Black" panose="020B0A04020102020204" pitchFamily="34" charset="0"/>
                          <a:ea typeface="Calibri" panose="020F0502020204030204" pitchFamily="34" charset="0"/>
                          <a:cs typeface="Arial" panose="020B0604020202020204" pitchFamily="34" charset="0"/>
                        </a:rPr>
                        <a:t>$486,612,045.00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120779656"/>
                  </a:ext>
                </a:extLst>
              </a:tr>
            </a:tbl>
          </a:graphicData>
        </a:graphic>
      </p:graphicFrame>
      <p:sp>
        <p:nvSpPr>
          <p:cNvPr id="7" name="Rectangle 1">
            <a:extLst>
              <a:ext uri="{FF2B5EF4-FFF2-40B4-BE49-F238E27FC236}">
                <a16:creationId xmlns:a16="http://schemas.microsoft.com/office/drawing/2014/main" id="{DF7D7637-B383-013D-9820-44A0289064F2}"/>
              </a:ext>
            </a:extLst>
          </p:cNvPr>
          <p:cNvSpPr>
            <a:spLocks noChangeArrowheads="1"/>
          </p:cNvSpPr>
          <p:nvPr/>
        </p:nvSpPr>
        <p:spPr bwMode="auto">
          <a:xfrm>
            <a:off x="2066248" y="2186782"/>
            <a:ext cx="13436833" cy="72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2C9BA822-4FD7-A7BB-EF6A-38B5A9EA6408}"/>
              </a:ext>
            </a:extLst>
          </p:cNvPr>
          <p:cNvSpPr txBox="1"/>
          <p:nvPr/>
        </p:nvSpPr>
        <p:spPr>
          <a:xfrm>
            <a:off x="544747" y="3752356"/>
            <a:ext cx="1108268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14395A"/>
                </a:solidFill>
                <a:latin typeface="Adobe Garamond Pro" panose="02020502060506020403" pitchFamily="18" charset="0"/>
              </a:rPr>
              <a:t>Child nutrition programs accounted for </a:t>
            </a:r>
            <a:r>
              <a:rPr lang="en-US" sz="2000" b="1" dirty="0">
                <a:solidFill>
                  <a:srgbClr val="A02843"/>
                </a:solidFill>
                <a:latin typeface="Adobe Garamond Pro" panose="02020502060506020403" pitchFamily="18" charset="0"/>
              </a:rPr>
              <a:t>over a third </a:t>
            </a:r>
            <a:r>
              <a:rPr lang="en-US" sz="2000" dirty="0">
                <a:solidFill>
                  <a:srgbClr val="14395A"/>
                </a:solidFill>
                <a:latin typeface="Adobe Garamond Pro" panose="02020502060506020403" pitchFamily="18" charset="0"/>
              </a:rPr>
              <a:t>of federal formula funding in 2023. </a:t>
            </a:r>
          </a:p>
          <a:p>
            <a:pPr marL="285750" indent="-285750">
              <a:buFont typeface="Arial" panose="020B0604020202020204" pitchFamily="34" charset="0"/>
              <a:buChar char="•"/>
            </a:pPr>
            <a:r>
              <a:rPr lang="en-US" sz="2000" dirty="0">
                <a:solidFill>
                  <a:srgbClr val="14395A"/>
                </a:solidFill>
                <a:latin typeface="Adobe Garamond Pro" panose="02020502060506020403" pitchFamily="18" charset="0"/>
              </a:rPr>
              <a:t>With the </a:t>
            </a:r>
            <a:r>
              <a:rPr lang="en-US" sz="2000" b="1" dirty="0">
                <a:solidFill>
                  <a:srgbClr val="A02843"/>
                </a:solidFill>
                <a:latin typeface="Adobe Garamond Pro" panose="02020502060506020403" pitchFamily="18" charset="0"/>
              </a:rPr>
              <a:t>State Administrative Expense</a:t>
            </a:r>
            <a:r>
              <a:rPr lang="en-US" sz="2000" dirty="0">
                <a:solidFill>
                  <a:srgbClr val="A02843"/>
                </a:solidFill>
                <a:latin typeface="Adobe Garamond Pro" panose="02020502060506020403" pitchFamily="18" charset="0"/>
              </a:rPr>
              <a:t> </a:t>
            </a:r>
            <a:r>
              <a:rPr lang="en-US" sz="2000" dirty="0">
                <a:solidFill>
                  <a:srgbClr val="14395A"/>
                </a:solidFill>
                <a:latin typeface="Adobe Garamond Pro" panose="02020502060506020403" pitchFamily="18" charset="0"/>
              </a:rPr>
              <a:t>funds, TDOE employs 21 full-time staff to administer school nutrition programs, including 10 who work regionally to support local school food authorities.</a:t>
            </a:r>
          </a:p>
          <a:p>
            <a:pPr marL="285750" indent="-285750">
              <a:buFont typeface="Arial" panose="020B0604020202020204" pitchFamily="34" charset="0"/>
              <a:buChar char="•"/>
            </a:pPr>
            <a:r>
              <a:rPr lang="en-US" sz="2000" dirty="0">
                <a:solidFill>
                  <a:srgbClr val="14395A"/>
                </a:solidFill>
                <a:latin typeface="Adobe Garamond Pro" panose="02020502060506020403" pitchFamily="18" charset="0"/>
              </a:rPr>
              <a:t>School districts are reimbursed based on the </a:t>
            </a:r>
            <a:r>
              <a:rPr lang="en-US" sz="2000" b="1" dirty="0">
                <a:solidFill>
                  <a:srgbClr val="A02843"/>
                </a:solidFill>
                <a:latin typeface="Adobe Garamond Pro" panose="02020502060506020403" pitchFamily="18" charset="0"/>
              </a:rPr>
              <a:t>number of meals served </a:t>
            </a:r>
            <a:r>
              <a:rPr lang="en-US" sz="2000" dirty="0">
                <a:solidFill>
                  <a:srgbClr val="14395A"/>
                </a:solidFill>
                <a:latin typeface="Adobe Garamond Pro" panose="02020502060506020403" pitchFamily="18" charset="0"/>
              </a:rPr>
              <a:t>and at rates determined by whether the child paid full price or was eligible for free or reduced-price meals.</a:t>
            </a:r>
          </a:p>
          <a:p>
            <a:pPr marL="742950" lvl="1" indent="-285750">
              <a:buFont typeface="Arial" panose="020B0604020202020204" pitchFamily="34" charset="0"/>
              <a:buChar char="•"/>
            </a:pPr>
            <a:r>
              <a:rPr lang="en-US" sz="2000" dirty="0">
                <a:solidFill>
                  <a:srgbClr val="14395A"/>
                </a:solidFill>
                <a:latin typeface="Adobe Garamond Pro" panose="02020502060506020403" pitchFamily="18" charset="0"/>
              </a:rPr>
              <a:t>Meals must meet certain</a:t>
            </a:r>
            <a:r>
              <a:rPr lang="en-US" sz="2000" b="1" dirty="0">
                <a:solidFill>
                  <a:srgbClr val="14395A"/>
                </a:solidFill>
                <a:latin typeface="Adobe Garamond Pro" panose="02020502060506020403" pitchFamily="18" charset="0"/>
              </a:rPr>
              <a:t> </a:t>
            </a:r>
            <a:r>
              <a:rPr lang="en-US" sz="2000" b="1" dirty="0">
                <a:solidFill>
                  <a:srgbClr val="A02843"/>
                </a:solidFill>
                <a:latin typeface="Adobe Garamond Pro" panose="02020502060506020403" pitchFamily="18" charset="0"/>
              </a:rPr>
              <a:t>nutritional guidelines </a:t>
            </a:r>
            <a:r>
              <a:rPr lang="en-US" sz="2000" dirty="0">
                <a:solidFill>
                  <a:srgbClr val="14395A"/>
                </a:solidFill>
                <a:latin typeface="Adobe Garamond Pro" panose="02020502060506020403" pitchFamily="18" charset="0"/>
              </a:rPr>
              <a:t>(e.g., ½ cup fruit, ¾ cup vegetables, etc.).</a:t>
            </a:r>
          </a:p>
        </p:txBody>
      </p:sp>
    </p:spTree>
    <p:extLst>
      <p:ext uri="{BB962C8B-B14F-4D97-AF65-F5344CB8AC3E}">
        <p14:creationId xmlns:p14="http://schemas.microsoft.com/office/powerpoint/2010/main" val="33775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7A66-50C4-BCA1-F989-D4EBF08F51EB}"/>
              </a:ext>
            </a:extLst>
          </p:cNvPr>
          <p:cNvSpPr>
            <a:spLocks noGrp="1"/>
          </p:cNvSpPr>
          <p:nvPr>
            <p:ph type="title"/>
          </p:nvPr>
        </p:nvSpPr>
        <p:spPr>
          <a:xfrm>
            <a:off x="838200" y="477400"/>
            <a:ext cx="10515600" cy="1325563"/>
          </a:xfrm>
        </p:spPr>
        <p:txBody>
          <a:bodyPr>
            <a:normAutofit/>
          </a:bodyPr>
          <a:lstStyle/>
          <a:p>
            <a:pPr algn="ctr"/>
            <a:r>
              <a:rPr lang="en-US" b="1" dirty="0">
                <a:solidFill>
                  <a:srgbClr val="14395A"/>
                </a:solidFill>
                <a:latin typeface="Adobe Garamond Pro" panose="02020502060506020403" pitchFamily="18" charset="0"/>
              </a:rPr>
              <a:t>Title II</a:t>
            </a:r>
            <a:br>
              <a:rPr lang="en-US" b="1" dirty="0">
                <a:solidFill>
                  <a:srgbClr val="14395A"/>
                </a:solidFill>
                <a:latin typeface="Adobe Garamond Pro" panose="02020502060506020403" pitchFamily="18" charset="0"/>
              </a:rPr>
            </a:br>
            <a:r>
              <a:rPr lang="en-US" sz="3200" b="1" dirty="0">
                <a:solidFill>
                  <a:srgbClr val="14395A"/>
                </a:solidFill>
                <a:latin typeface="Adobe Garamond Pro" panose="02020502060506020403" pitchFamily="18" charset="0"/>
              </a:rPr>
              <a:t>(supporting effective instruction)</a:t>
            </a:r>
            <a:endParaRPr lang="en-US" b="1" dirty="0">
              <a:solidFill>
                <a:srgbClr val="14395A"/>
              </a:solidFill>
              <a:latin typeface="Adobe Garamond Pro" panose="02020502060506020403" pitchFamily="18" charset="0"/>
            </a:endParaRPr>
          </a:p>
        </p:txBody>
      </p:sp>
      <p:graphicFrame>
        <p:nvGraphicFramePr>
          <p:cNvPr id="4" name="Content Placeholder 3">
            <a:extLst>
              <a:ext uri="{FF2B5EF4-FFF2-40B4-BE49-F238E27FC236}">
                <a16:creationId xmlns:a16="http://schemas.microsoft.com/office/drawing/2014/main" id="{4C2AC4C1-17DC-02DE-489B-7627EF504C00}"/>
              </a:ext>
            </a:extLst>
          </p:cNvPr>
          <p:cNvGraphicFramePr>
            <a:graphicFrameLocks noGrp="1"/>
          </p:cNvGraphicFramePr>
          <p:nvPr>
            <p:ph idx="1"/>
            <p:extLst>
              <p:ext uri="{D42A27DB-BD31-4B8C-83A1-F6EECF244321}">
                <p14:modId xmlns:p14="http://schemas.microsoft.com/office/powerpoint/2010/main" val="2539393253"/>
              </p:ext>
            </p:extLst>
          </p:nvPr>
        </p:nvGraphicFramePr>
        <p:xfrm>
          <a:off x="1296140" y="1851393"/>
          <a:ext cx="9197264" cy="754601"/>
        </p:xfrm>
        <a:graphic>
          <a:graphicData uri="http://schemas.openxmlformats.org/drawingml/2006/table">
            <a:tbl>
              <a:tblPr firstRow="1" firstCol="1" bandRow="1"/>
              <a:tblGrid>
                <a:gridCol w="1279289">
                  <a:extLst>
                    <a:ext uri="{9D8B030D-6E8A-4147-A177-3AD203B41FA5}">
                      <a16:colId xmlns:a16="http://schemas.microsoft.com/office/drawing/2014/main" val="361112969"/>
                    </a:ext>
                  </a:extLst>
                </a:gridCol>
                <a:gridCol w="1583595">
                  <a:extLst>
                    <a:ext uri="{9D8B030D-6E8A-4147-A177-3AD203B41FA5}">
                      <a16:colId xmlns:a16="http://schemas.microsoft.com/office/drawing/2014/main" val="3875978093"/>
                    </a:ext>
                  </a:extLst>
                </a:gridCol>
                <a:gridCol w="1583595">
                  <a:extLst>
                    <a:ext uri="{9D8B030D-6E8A-4147-A177-3AD203B41FA5}">
                      <a16:colId xmlns:a16="http://schemas.microsoft.com/office/drawing/2014/main" val="1940817514"/>
                    </a:ext>
                  </a:extLst>
                </a:gridCol>
                <a:gridCol w="1583595">
                  <a:extLst>
                    <a:ext uri="{9D8B030D-6E8A-4147-A177-3AD203B41FA5}">
                      <a16:colId xmlns:a16="http://schemas.microsoft.com/office/drawing/2014/main" val="659875543"/>
                    </a:ext>
                  </a:extLst>
                </a:gridCol>
                <a:gridCol w="1583595">
                  <a:extLst>
                    <a:ext uri="{9D8B030D-6E8A-4147-A177-3AD203B41FA5}">
                      <a16:colId xmlns:a16="http://schemas.microsoft.com/office/drawing/2014/main" val="232180494"/>
                    </a:ext>
                  </a:extLst>
                </a:gridCol>
                <a:gridCol w="1583595">
                  <a:extLst>
                    <a:ext uri="{9D8B030D-6E8A-4147-A177-3AD203B41FA5}">
                      <a16:colId xmlns:a16="http://schemas.microsoft.com/office/drawing/2014/main" val="2216569782"/>
                    </a:ext>
                  </a:extLst>
                </a:gridCol>
              </a:tblGrid>
              <a:tr h="317513">
                <a:tc>
                  <a:txBody>
                    <a:bodyPr/>
                    <a:lstStyle/>
                    <a:p>
                      <a:pPr marL="0" marR="0">
                        <a:lnSpc>
                          <a:spcPct val="107000"/>
                        </a:lnSpc>
                        <a:spcBef>
                          <a:spcPts val="0"/>
                        </a:spcBef>
                        <a:spcAft>
                          <a:spcPts val="0"/>
                        </a:spcAft>
                      </a:pPr>
                      <a:r>
                        <a:rPr lang="en-US" sz="1200" kern="0">
                          <a:effectLst/>
                          <a:latin typeface="Arial Black" panose="020B0A0402010202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07000"/>
                        </a:lnSpc>
                        <a:spcBef>
                          <a:spcPts val="0"/>
                        </a:spcBef>
                        <a:spcAft>
                          <a:spcPts val="0"/>
                        </a:spcAft>
                      </a:pPr>
                      <a:r>
                        <a:rPr lang="en-US" sz="1400" kern="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2019</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07000"/>
                        </a:lnSpc>
                        <a:spcBef>
                          <a:spcPts val="0"/>
                        </a:spcBef>
                        <a:spcAft>
                          <a:spcPts val="0"/>
                        </a:spcAft>
                      </a:pPr>
                      <a:r>
                        <a:rPr lang="en-US" sz="1400" kern="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07000"/>
                        </a:lnSpc>
                        <a:spcBef>
                          <a:spcPts val="0"/>
                        </a:spcBef>
                        <a:spcAft>
                          <a:spcPts val="0"/>
                        </a:spcAft>
                      </a:pPr>
                      <a:r>
                        <a:rPr lang="en-US" sz="1400" kern="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07000"/>
                        </a:lnSpc>
                        <a:spcBef>
                          <a:spcPts val="0"/>
                        </a:spcBef>
                        <a:spcAft>
                          <a:spcPts val="0"/>
                        </a:spcAft>
                      </a:pPr>
                      <a:r>
                        <a:rPr lang="en-US" sz="1400" kern="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07000"/>
                        </a:lnSpc>
                        <a:spcBef>
                          <a:spcPts val="0"/>
                        </a:spcBef>
                        <a:spcAft>
                          <a:spcPts val="0"/>
                        </a:spcAft>
                      </a:pPr>
                      <a:r>
                        <a:rPr lang="en-US" sz="1400" kern="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extLst>
                  <a:ext uri="{0D108BD9-81ED-4DB2-BD59-A6C34878D82A}">
                    <a16:rowId xmlns:a16="http://schemas.microsoft.com/office/drawing/2014/main" val="2169197399"/>
                  </a:ext>
                </a:extLst>
              </a:tr>
              <a:tr h="437088">
                <a:tc>
                  <a:txBody>
                    <a:bodyPr/>
                    <a:lstStyle/>
                    <a:p>
                      <a:pPr marL="0" marR="0">
                        <a:lnSpc>
                          <a:spcPct val="107000"/>
                        </a:lnSpc>
                        <a:spcBef>
                          <a:spcPts val="0"/>
                        </a:spcBef>
                        <a:spcAft>
                          <a:spcPts val="0"/>
                        </a:spcAft>
                      </a:pPr>
                      <a:r>
                        <a:rPr lang="en-US" sz="1400" b="1" kern="0">
                          <a:solidFill>
                            <a:srgbClr val="000000"/>
                          </a:solidFill>
                          <a:effectLst/>
                          <a:latin typeface="Arial" panose="020B0604020202020204" pitchFamily="34" charset="0"/>
                          <a:ea typeface="Calibri" panose="020F0502020204030204" pitchFamily="34" charset="0"/>
                          <a:cs typeface="Arial" panose="020B0604020202020204" pitchFamily="34" charset="0"/>
                        </a:rPr>
                        <a:t>Allocation</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nSpc>
                          <a:spcPct val="107000"/>
                        </a:lnSpc>
                        <a:spcBef>
                          <a:spcPts val="0"/>
                        </a:spcBef>
                        <a:spcAft>
                          <a:spcPts val="0"/>
                        </a:spcAft>
                      </a:pPr>
                      <a:r>
                        <a:rPr lang="en-US" sz="1400" b="1" kern="0" dirty="0">
                          <a:effectLst/>
                          <a:latin typeface="Arial" panose="020B0604020202020204" pitchFamily="34" charset="0"/>
                          <a:ea typeface="Calibri" panose="020F0502020204030204" pitchFamily="34" charset="0"/>
                          <a:cs typeface="Arial" panose="020B0604020202020204" pitchFamily="34" charset="0"/>
                        </a:rPr>
                        <a:t>$36,482,619.00</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0">
                          <a:effectLst/>
                          <a:latin typeface="Arial" panose="020B0604020202020204" pitchFamily="34" charset="0"/>
                          <a:ea typeface="Calibri" panose="020F0502020204030204" pitchFamily="34" charset="0"/>
                          <a:cs typeface="Arial" panose="020B0604020202020204" pitchFamily="34" charset="0"/>
                        </a:rPr>
                        <a:t>$37,879,390.00</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0">
                          <a:effectLst/>
                          <a:latin typeface="Arial" panose="020B0604020202020204" pitchFamily="34" charset="0"/>
                          <a:ea typeface="Calibri" panose="020F0502020204030204" pitchFamily="34" charset="0"/>
                          <a:cs typeface="Arial" panose="020B0604020202020204" pitchFamily="34" charset="0"/>
                        </a:rPr>
                        <a:t>$41,689,376.00</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0">
                          <a:effectLst/>
                          <a:latin typeface="Arial" panose="020B0604020202020204" pitchFamily="34" charset="0"/>
                          <a:ea typeface="Calibri" panose="020F0502020204030204" pitchFamily="34" charset="0"/>
                          <a:cs typeface="Arial" panose="020B0604020202020204" pitchFamily="34" charset="0"/>
                        </a:rPr>
                        <a:t>$42,693,753.00</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0" dirty="0">
                          <a:effectLst/>
                          <a:latin typeface="Arial" panose="020B0604020202020204" pitchFamily="34" charset="0"/>
                          <a:ea typeface="Calibri" panose="020F0502020204030204" pitchFamily="34" charset="0"/>
                          <a:cs typeface="Arial" panose="020B0604020202020204" pitchFamily="34" charset="0"/>
                        </a:rPr>
                        <a:t>$45,546,902.00</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386445"/>
                  </a:ext>
                </a:extLst>
              </a:tr>
            </a:tbl>
          </a:graphicData>
        </a:graphic>
      </p:graphicFrame>
      <p:sp>
        <p:nvSpPr>
          <p:cNvPr id="5" name="TextBox 4">
            <a:extLst>
              <a:ext uri="{FF2B5EF4-FFF2-40B4-BE49-F238E27FC236}">
                <a16:creationId xmlns:a16="http://schemas.microsoft.com/office/drawing/2014/main" id="{3C20A40B-50EA-A087-22D8-AB62FBF46A11}"/>
              </a:ext>
            </a:extLst>
          </p:cNvPr>
          <p:cNvSpPr txBox="1"/>
          <p:nvPr/>
        </p:nvSpPr>
        <p:spPr>
          <a:xfrm>
            <a:off x="1296140" y="2654424"/>
            <a:ext cx="9197264" cy="270843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4395A"/>
                </a:solidFill>
                <a:latin typeface="Adobe Garamond Pro" panose="02020502060506020403" pitchFamily="18" charset="0"/>
                <a:cs typeface="Times New Roman" panose="02020603050405020304" pitchFamily="18" charset="0"/>
              </a:rPr>
              <a:t>Title II, Part A, authorizes formula grants for improving teacher and principal quality. States may use the funds to assist districts in improving teacher and principal evaluation programs, reforming teacher and principal certification programs, and expanding alternative certification options.</a:t>
            </a:r>
          </a:p>
          <a:p>
            <a:pPr marL="742950" lvl="1" indent="-285750">
              <a:buFont typeface="Arial" panose="020B0604020202020204" pitchFamily="34" charset="0"/>
              <a:buChar char="•"/>
              <a:defRPr/>
            </a:pPr>
            <a:r>
              <a:rPr lang="en-US" dirty="0">
                <a:solidFill>
                  <a:srgbClr val="14395A"/>
                </a:solidFill>
                <a:latin typeface="Adobe Garamond Pro" panose="02020502060506020403" pitchFamily="18" charset="0"/>
                <a:cs typeface="Times New Roman" panose="02020603050405020304" pitchFamily="18" charset="0"/>
              </a:rPr>
              <a:t>In 2020-21, almost all Tennessee LEAs (</a:t>
            </a:r>
            <a:r>
              <a:rPr lang="en-US" b="1" dirty="0">
                <a:solidFill>
                  <a:srgbClr val="A02843"/>
                </a:solidFill>
                <a:latin typeface="Adobe Garamond Pro" panose="02020502060506020403" pitchFamily="18" charset="0"/>
                <a:cs typeface="Times New Roman" panose="02020603050405020304" pitchFamily="18" charset="0"/>
              </a:rPr>
              <a:t>96 percent</a:t>
            </a:r>
            <a:r>
              <a:rPr lang="en-US" dirty="0">
                <a:solidFill>
                  <a:srgbClr val="14395A"/>
                </a:solidFill>
                <a:latin typeface="Adobe Garamond Pro" panose="02020502060506020403" pitchFamily="18" charset="0"/>
                <a:cs typeface="Times New Roman" panose="02020603050405020304" pitchFamily="18" charset="0"/>
              </a:rPr>
              <a:t>) used Title II-A Funds for professional development.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14395A"/>
                </a:solidFill>
                <a:effectLst/>
                <a:latin typeface="Adobe Garamond Pro" panose="02020502060506020403" pitchFamily="18" charset="0"/>
                <a:ea typeface="Calibri" panose="020F0502020204030204" pitchFamily="34" charset="0"/>
                <a:cs typeface="Times New Roman" panose="02020603050405020304" pitchFamily="18" charset="0"/>
              </a:rPr>
              <a:t>Other uses of the funds included recruiting, hiring, and retaining effective educators (</a:t>
            </a:r>
            <a:r>
              <a:rPr lang="en-US" sz="1800" b="1" dirty="0">
                <a:solidFill>
                  <a:srgbClr val="A02843"/>
                </a:solidFill>
                <a:effectLst/>
                <a:latin typeface="Adobe Garamond Pro" panose="02020502060506020403" pitchFamily="18" charset="0"/>
                <a:ea typeface="Calibri" panose="020F0502020204030204" pitchFamily="34" charset="0"/>
                <a:cs typeface="Times New Roman" panose="02020603050405020304" pitchFamily="18" charset="0"/>
              </a:rPr>
              <a:t>42 percent </a:t>
            </a:r>
            <a:r>
              <a:rPr lang="en-US" sz="1800" dirty="0">
                <a:solidFill>
                  <a:srgbClr val="14395A"/>
                </a:solidFill>
                <a:effectLst/>
                <a:latin typeface="Adobe Garamond Pro" panose="02020502060506020403" pitchFamily="18" charset="0"/>
                <a:ea typeface="Calibri" panose="020F0502020204030204" pitchFamily="34" charset="0"/>
                <a:cs typeface="Times New Roman" panose="02020603050405020304" pitchFamily="18" charset="0"/>
              </a:rPr>
              <a:t>of </a:t>
            </a:r>
            <a:r>
              <a:rPr lang="en-US" dirty="0">
                <a:solidFill>
                  <a:srgbClr val="14395A"/>
                </a:solidFill>
                <a:latin typeface="Adobe Garamond Pro" panose="02020502060506020403" pitchFamily="18" charset="0"/>
                <a:ea typeface="Calibri" panose="020F0502020204030204" pitchFamily="34" charset="0"/>
                <a:cs typeface="Times New Roman" panose="02020603050405020304" pitchFamily="18" charset="0"/>
              </a:rPr>
              <a:t>LEAs</a:t>
            </a:r>
            <a:r>
              <a:rPr lang="en-US" sz="1800" dirty="0">
                <a:solidFill>
                  <a:srgbClr val="14395A"/>
                </a:solidFill>
                <a:effectLst/>
                <a:latin typeface="Adobe Garamond Pro" panose="02020502060506020403" pitchFamily="18" charset="0"/>
                <a:ea typeface="Calibri" panose="020F0502020204030204" pitchFamily="34" charset="0"/>
                <a:cs typeface="Times New Roman" panose="02020603050405020304" pitchFamily="18" charset="0"/>
              </a:rPr>
              <a:t>); class size reduction (</a:t>
            </a:r>
            <a:r>
              <a:rPr lang="en-US" sz="1800" b="1" dirty="0">
                <a:solidFill>
                  <a:srgbClr val="A02843"/>
                </a:solidFill>
                <a:effectLst/>
                <a:latin typeface="Adobe Garamond Pro" panose="02020502060506020403" pitchFamily="18" charset="0"/>
                <a:ea typeface="Calibri" panose="020F0502020204030204" pitchFamily="34" charset="0"/>
                <a:cs typeface="Times New Roman" panose="02020603050405020304" pitchFamily="18" charset="0"/>
              </a:rPr>
              <a:t>7 percent </a:t>
            </a:r>
            <a:r>
              <a:rPr lang="en-US" sz="1800" dirty="0">
                <a:solidFill>
                  <a:srgbClr val="14395A"/>
                </a:solidFill>
                <a:effectLst/>
                <a:latin typeface="Adobe Garamond Pro" panose="02020502060506020403" pitchFamily="18" charset="0"/>
                <a:ea typeface="Calibri" panose="020F0502020204030204" pitchFamily="34" charset="0"/>
                <a:cs typeface="Times New Roman" panose="02020603050405020304" pitchFamily="18" charset="0"/>
              </a:rPr>
              <a:t>of LEAs); and evaluation systems (</a:t>
            </a:r>
            <a:r>
              <a:rPr lang="en-US" sz="1800" b="1" dirty="0">
                <a:solidFill>
                  <a:srgbClr val="A02843"/>
                </a:solidFill>
                <a:effectLst/>
                <a:latin typeface="Adobe Garamond Pro" panose="02020502060506020403" pitchFamily="18" charset="0"/>
                <a:ea typeface="Calibri" panose="020F0502020204030204" pitchFamily="34" charset="0"/>
                <a:cs typeface="Times New Roman" panose="02020603050405020304" pitchFamily="18" charset="0"/>
              </a:rPr>
              <a:t>8 percent </a:t>
            </a:r>
            <a:r>
              <a:rPr lang="en-US" sz="1800" dirty="0">
                <a:solidFill>
                  <a:srgbClr val="14395A"/>
                </a:solidFill>
                <a:effectLst/>
                <a:latin typeface="Adobe Garamond Pro" panose="02020502060506020403" pitchFamily="18" charset="0"/>
                <a:ea typeface="Calibri" panose="020F0502020204030204" pitchFamily="34" charset="0"/>
                <a:cs typeface="Times New Roman" panose="02020603050405020304" pitchFamily="18" charset="0"/>
              </a:rPr>
              <a:t>of LEAs).</a:t>
            </a:r>
            <a:endParaRPr kumimoji="0" lang="en-US" sz="2000" b="0" i="0" u="none" strike="noStrike" kern="1200" cap="none" spc="0" normalizeH="0" baseline="0" noProof="0" dirty="0">
              <a:ln>
                <a:noFill/>
              </a:ln>
              <a:solidFill>
                <a:srgbClr val="14395A"/>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39612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4A6754-28CE-29B0-703E-ADBF52B1005E}"/>
              </a:ext>
            </a:extLst>
          </p:cNvPr>
          <p:cNvSpPr txBox="1"/>
          <p:nvPr/>
        </p:nvSpPr>
        <p:spPr>
          <a:xfrm>
            <a:off x="-283335" y="476971"/>
            <a:ext cx="12363718" cy="1200329"/>
          </a:xfrm>
          <a:prstGeom prst="rect">
            <a:avLst/>
          </a:prstGeom>
          <a:noFill/>
        </p:spPr>
        <p:txBody>
          <a:bodyPr wrap="square">
            <a:spAutoFit/>
          </a:bodyPr>
          <a:lstStyle/>
          <a:p>
            <a:pPr algn="ctr"/>
            <a:r>
              <a:rPr lang="en-US" sz="4400" b="1" dirty="0">
                <a:solidFill>
                  <a:srgbClr val="14395A"/>
                </a:solidFill>
                <a:latin typeface="Adobe Garamond Pro" panose="02020502060506020403" pitchFamily="18" charset="0"/>
              </a:rPr>
              <a:t>Perkins V</a:t>
            </a:r>
          </a:p>
          <a:p>
            <a:pPr algn="ctr"/>
            <a:r>
              <a:rPr lang="en-US" sz="2800" b="1" dirty="0">
                <a:solidFill>
                  <a:srgbClr val="14395A"/>
                </a:solidFill>
                <a:latin typeface="Adobe Garamond Pro" panose="02020502060506020403" pitchFamily="18" charset="0"/>
              </a:rPr>
              <a:t>(for career and technical programs, or CTE)</a:t>
            </a:r>
            <a:endParaRPr lang="en-US" sz="3600" b="1" dirty="0">
              <a:solidFill>
                <a:srgbClr val="14395A"/>
              </a:solidFill>
              <a:latin typeface="Adobe Garamond Pro" panose="02020502060506020403" pitchFamily="18" charset="0"/>
            </a:endParaRPr>
          </a:p>
        </p:txBody>
      </p:sp>
      <p:graphicFrame>
        <p:nvGraphicFramePr>
          <p:cNvPr id="6" name="Table 5">
            <a:extLst>
              <a:ext uri="{FF2B5EF4-FFF2-40B4-BE49-F238E27FC236}">
                <a16:creationId xmlns:a16="http://schemas.microsoft.com/office/drawing/2014/main" id="{B5092FE9-D0CA-3ECB-60DB-6ECE6C77A49D}"/>
              </a:ext>
            </a:extLst>
          </p:cNvPr>
          <p:cNvGraphicFramePr>
            <a:graphicFrameLocks noGrp="1"/>
          </p:cNvGraphicFramePr>
          <p:nvPr>
            <p:extLst>
              <p:ext uri="{D42A27DB-BD31-4B8C-83A1-F6EECF244321}">
                <p14:modId xmlns:p14="http://schemas.microsoft.com/office/powerpoint/2010/main" val="2800343204"/>
              </p:ext>
            </p:extLst>
          </p:nvPr>
        </p:nvGraphicFramePr>
        <p:xfrm>
          <a:off x="1497368" y="1866113"/>
          <a:ext cx="9197264" cy="646650"/>
        </p:xfrm>
        <a:graphic>
          <a:graphicData uri="http://schemas.openxmlformats.org/drawingml/2006/table">
            <a:tbl>
              <a:tblPr firstRow="1" firstCol="1" bandRow="1"/>
              <a:tblGrid>
                <a:gridCol w="1279289">
                  <a:extLst>
                    <a:ext uri="{9D8B030D-6E8A-4147-A177-3AD203B41FA5}">
                      <a16:colId xmlns:a16="http://schemas.microsoft.com/office/drawing/2014/main" val="2477639857"/>
                    </a:ext>
                  </a:extLst>
                </a:gridCol>
                <a:gridCol w="1583595">
                  <a:extLst>
                    <a:ext uri="{9D8B030D-6E8A-4147-A177-3AD203B41FA5}">
                      <a16:colId xmlns:a16="http://schemas.microsoft.com/office/drawing/2014/main" val="1855468337"/>
                    </a:ext>
                  </a:extLst>
                </a:gridCol>
                <a:gridCol w="1583595">
                  <a:extLst>
                    <a:ext uri="{9D8B030D-6E8A-4147-A177-3AD203B41FA5}">
                      <a16:colId xmlns:a16="http://schemas.microsoft.com/office/drawing/2014/main" val="2335228169"/>
                    </a:ext>
                  </a:extLst>
                </a:gridCol>
                <a:gridCol w="1583595">
                  <a:extLst>
                    <a:ext uri="{9D8B030D-6E8A-4147-A177-3AD203B41FA5}">
                      <a16:colId xmlns:a16="http://schemas.microsoft.com/office/drawing/2014/main" val="1773156370"/>
                    </a:ext>
                  </a:extLst>
                </a:gridCol>
                <a:gridCol w="1583595">
                  <a:extLst>
                    <a:ext uri="{9D8B030D-6E8A-4147-A177-3AD203B41FA5}">
                      <a16:colId xmlns:a16="http://schemas.microsoft.com/office/drawing/2014/main" val="3791077737"/>
                    </a:ext>
                  </a:extLst>
                </a:gridCol>
                <a:gridCol w="1583595">
                  <a:extLst>
                    <a:ext uri="{9D8B030D-6E8A-4147-A177-3AD203B41FA5}">
                      <a16:colId xmlns:a16="http://schemas.microsoft.com/office/drawing/2014/main" val="2167124676"/>
                    </a:ext>
                  </a:extLst>
                </a:gridCol>
              </a:tblGrid>
              <a:tr h="272090">
                <a:tc>
                  <a:txBody>
                    <a:bodyPr/>
                    <a:lstStyle/>
                    <a:p>
                      <a:pPr marL="0" marR="0">
                        <a:lnSpc>
                          <a:spcPct val="107000"/>
                        </a:lnSpc>
                        <a:spcBef>
                          <a:spcPts val="0"/>
                        </a:spcBef>
                        <a:spcAft>
                          <a:spcPts val="0"/>
                        </a:spcAft>
                      </a:pPr>
                      <a:r>
                        <a:rPr lang="en-US" sz="1200" kern="0" dirty="0">
                          <a:effectLst/>
                          <a:latin typeface="Arial Black" panose="020B0A0402010202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07000"/>
                        </a:lnSpc>
                        <a:spcBef>
                          <a:spcPts val="0"/>
                        </a:spcBef>
                        <a:spcAft>
                          <a:spcPts val="0"/>
                        </a:spcAft>
                      </a:pPr>
                      <a:r>
                        <a:rPr lang="en-US" sz="1400" kern="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2019</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07000"/>
                        </a:lnSpc>
                        <a:spcBef>
                          <a:spcPts val="0"/>
                        </a:spcBef>
                        <a:spcAft>
                          <a:spcPts val="0"/>
                        </a:spcAft>
                      </a:pPr>
                      <a:r>
                        <a:rPr lang="en-US" sz="1400" kern="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07000"/>
                        </a:lnSpc>
                        <a:spcBef>
                          <a:spcPts val="0"/>
                        </a:spcBef>
                        <a:spcAft>
                          <a:spcPts val="0"/>
                        </a:spcAft>
                      </a:pPr>
                      <a:r>
                        <a:rPr lang="en-US" sz="1400" kern="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07000"/>
                        </a:lnSpc>
                        <a:spcBef>
                          <a:spcPts val="0"/>
                        </a:spcBef>
                        <a:spcAft>
                          <a:spcPts val="0"/>
                        </a:spcAft>
                      </a:pPr>
                      <a:r>
                        <a:rPr lang="en-US" sz="1400" kern="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tc>
                  <a:txBody>
                    <a:bodyPr/>
                    <a:lstStyle/>
                    <a:p>
                      <a:pPr marL="0" marR="0" algn="l">
                        <a:lnSpc>
                          <a:spcPct val="107000"/>
                        </a:lnSpc>
                        <a:spcBef>
                          <a:spcPts val="0"/>
                        </a:spcBef>
                        <a:spcAft>
                          <a:spcPts val="0"/>
                        </a:spcAft>
                      </a:pPr>
                      <a:r>
                        <a:rPr lang="en-US" sz="1400" kern="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2023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C5A"/>
                    </a:solidFill>
                  </a:tcPr>
                </a:tc>
                <a:extLst>
                  <a:ext uri="{0D108BD9-81ED-4DB2-BD59-A6C34878D82A}">
                    <a16:rowId xmlns:a16="http://schemas.microsoft.com/office/drawing/2014/main" val="1403351355"/>
                  </a:ext>
                </a:extLst>
              </a:tr>
              <a:tr h="374560">
                <a:tc>
                  <a:txBody>
                    <a:bodyPr/>
                    <a:lstStyle/>
                    <a:p>
                      <a:pPr marL="0" marR="0">
                        <a:lnSpc>
                          <a:spcPct val="107000"/>
                        </a:lnSpc>
                        <a:spcBef>
                          <a:spcPts val="0"/>
                        </a:spcBef>
                        <a:spcAft>
                          <a:spcPts val="0"/>
                        </a:spcAft>
                      </a:pPr>
                      <a:r>
                        <a:rPr lang="en-US" sz="14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Allocation</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nSpc>
                          <a:spcPct val="107000"/>
                        </a:lnSpc>
                        <a:spcBef>
                          <a:spcPts val="0"/>
                        </a:spcBef>
                        <a:spcAft>
                          <a:spcPts val="0"/>
                        </a:spcAft>
                      </a:pPr>
                      <a:r>
                        <a:rPr lang="en-US" sz="1400" b="1" kern="0" dirty="0">
                          <a:effectLst/>
                          <a:latin typeface="Arial" panose="020B0604020202020204" pitchFamily="34" charset="0"/>
                          <a:ea typeface="Calibri" panose="020F0502020204030204" pitchFamily="34" charset="0"/>
                          <a:cs typeface="Arial" panose="020B0604020202020204" pitchFamily="34" charset="0"/>
                        </a:rPr>
                        <a:t>$25,432,004.00</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0" dirty="0">
                          <a:effectLst/>
                          <a:latin typeface="Arial" panose="020B0604020202020204" pitchFamily="34" charset="0"/>
                          <a:ea typeface="Calibri" panose="020F0502020204030204" pitchFamily="34" charset="0"/>
                          <a:cs typeface="Arial" panose="020B0604020202020204" pitchFamily="34" charset="0"/>
                        </a:rPr>
                        <a:t>$26,916,562.00</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0" dirty="0">
                          <a:effectLst/>
                          <a:latin typeface="Arial" panose="020B0604020202020204" pitchFamily="34" charset="0"/>
                          <a:ea typeface="Calibri" panose="020F0502020204030204" pitchFamily="34" charset="0"/>
                          <a:cs typeface="Arial" panose="020B0604020202020204" pitchFamily="34" charset="0"/>
                        </a:rPr>
                        <a:t>$27,353,102.00</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0" dirty="0">
                          <a:effectLst/>
                          <a:latin typeface="Arial" panose="020B0604020202020204" pitchFamily="34" charset="0"/>
                          <a:ea typeface="Calibri" panose="020F0502020204030204" pitchFamily="34" charset="0"/>
                          <a:cs typeface="Arial" panose="020B0604020202020204" pitchFamily="34" charset="0"/>
                        </a:rPr>
                        <a:t>$28,502,865.00</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0" dirty="0">
                          <a:effectLst/>
                          <a:latin typeface="Arial" panose="020B0604020202020204" pitchFamily="34" charset="0"/>
                          <a:ea typeface="Calibri" panose="020F0502020204030204" pitchFamily="34" charset="0"/>
                          <a:cs typeface="Arial" panose="020B0604020202020204" pitchFamily="34" charset="0"/>
                        </a:rPr>
                        <a:t>$29,506,984.00</a:t>
                      </a: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839168"/>
                  </a:ext>
                </a:extLst>
              </a:tr>
            </a:tbl>
          </a:graphicData>
        </a:graphic>
      </p:graphicFrame>
      <p:sp>
        <p:nvSpPr>
          <p:cNvPr id="5" name="TextBox 4">
            <a:extLst>
              <a:ext uri="{FF2B5EF4-FFF2-40B4-BE49-F238E27FC236}">
                <a16:creationId xmlns:a16="http://schemas.microsoft.com/office/drawing/2014/main" id="{6D766B4E-B414-A992-9427-F38478483BC6}"/>
              </a:ext>
            </a:extLst>
          </p:cNvPr>
          <p:cNvSpPr txBox="1"/>
          <p:nvPr/>
        </p:nvSpPr>
        <p:spPr>
          <a:xfrm>
            <a:off x="794445" y="2767280"/>
            <a:ext cx="10786867"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14395A"/>
                </a:solidFill>
                <a:latin typeface="Adobe Garamond Pro" panose="02020502060506020403" pitchFamily="18" charset="0"/>
              </a:rPr>
              <a:t>Perkins V funds provide supplemental resources to support the academic, career, and technical skills of secondary students who elect to enroll in career and technical education programs. </a:t>
            </a:r>
          </a:p>
          <a:p>
            <a:pPr marL="742950" lvl="1" indent="-285750">
              <a:buFont typeface="Arial" panose="020B0604020202020204" pitchFamily="34" charset="0"/>
              <a:buChar char="•"/>
            </a:pPr>
            <a:r>
              <a:rPr lang="en-US" sz="2000" dirty="0">
                <a:solidFill>
                  <a:srgbClr val="14395A"/>
                </a:solidFill>
                <a:latin typeface="Adobe Garamond Pro" panose="02020502060506020403" pitchFamily="18" charset="0"/>
              </a:rPr>
              <a:t>In FY 2021-22, 122 school districts received a portion of </a:t>
            </a:r>
            <a:r>
              <a:rPr lang="en-US" sz="2000" b="1" dirty="0">
                <a:solidFill>
                  <a:srgbClr val="A02843"/>
                </a:solidFill>
                <a:latin typeface="Adobe Garamond Pro" panose="02020502060506020403" pitchFamily="18" charset="0"/>
              </a:rPr>
              <a:t>$20.67 million </a:t>
            </a:r>
            <a:r>
              <a:rPr lang="en-US" sz="2000" dirty="0">
                <a:solidFill>
                  <a:srgbClr val="14395A"/>
                </a:solidFill>
                <a:latin typeface="Adobe Garamond Pro" panose="02020502060506020403" pitchFamily="18" charset="0"/>
              </a:rPr>
              <a:t>in federal funds that were distributed through the state.</a:t>
            </a:r>
          </a:p>
          <a:p>
            <a:pPr marL="285750" indent="-285750">
              <a:buFont typeface="Arial" panose="020B0604020202020204" pitchFamily="34" charset="0"/>
              <a:buChar char="•"/>
            </a:pPr>
            <a:r>
              <a:rPr lang="en-US" sz="2000" dirty="0">
                <a:solidFill>
                  <a:srgbClr val="14395A"/>
                </a:solidFill>
                <a:latin typeface="Adobe Garamond Pro" panose="02020502060506020403" pitchFamily="18" charset="0"/>
              </a:rPr>
              <a:t>The state may use Perkins V funds to cover administrative costs, including developing its state plan, reviewing local applications, and monitoring and evaluating program effectiveness.</a:t>
            </a:r>
          </a:p>
          <a:p>
            <a:pPr marL="285750" indent="-285750">
              <a:buFont typeface="Arial" panose="020B0604020202020204" pitchFamily="34" charset="0"/>
              <a:buChar char="•"/>
            </a:pPr>
            <a:r>
              <a:rPr lang="en-US" sz="2000" dirty="0">
                <a:solidFill>
                  <a:srgbClr val="14395A"/>
                </a:solidFill>
                <a:latin typeface="Adobe Garamond Pro" panose="02020502060506020403" pitchFamily="18" charset="0"/>
              </a:rPr>
              <a:t>School districts may use Perkins funds to improve career and technical education programs, including modernizing, revising, expanding, or upgrading CTE programs.</a:t>
            </a:r>
          </a:p>
        </p:txBody>
      </p:sp>
    </p:spTree>
    <p:extLst>
      <p:ext uri="{BB962C8B-B14F-4D97-AF65-F5344CB8AC3E}">
        <p14:creationId xmlns:p14="http://schemas.microsoft.com/office/powerpoint/2010/main" val="280432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8EAF-250B-7439-E183-CF43B06C38BB}"/>
              </a:ext>
            </a:extLst>
          </p:cNvPr>
          <p:cNvSpPr>
            <a:spLocks noGrp="1"/>
          </p:cNvSpPr>
          <p:nvPr>
            <p:ph type="title"/>
          </p:nvPr>
        </p:nvSpPr>
        <p:spPr>
          <a:xfrm>
            <a:off x="838199" y="519673"/>
            <a:ext cx="10649755" cy="884126"/>
          </a:xfrm>
        </p:spPr>
        <p:txBody>
          <a:bodyPr>
            <a:noAutofit/>
          </a:bodyPr>
          <a:lstStyle/>
          <a:p>
            <a:pPr algn="ctr"/>
            <a:r>
              <a:rPr lang="en-US" sz="4000" b="1" dirty="0">
                <a:solidFill>
                  <a:srgbClr val="14395A"/>
                </a:solidFill>
                <a:latin typeface="Adobe Garamond Pro" panose="02020502060506020403" pitchFamily="18" charset="0"/>
                <a:ea typeface="+mn-ea"/>
                <a:cs typeface="+mn-cs"/>
              </a:rPr>
              <a:t>Summary of 2023 federal funding allocations</a:t>
            </a:r>
          </a:p>
        </p:txBody>
      </p:sp>
      <p:graphicFrame>
        <p:nvGraphicFramePr>
          <p:cNvPr id="7" name="Content Placeholder 6">
            <a:extLst>
              <a:ext uri="{FF2B5EF4-FFF2-40B4-BE49-F238E27FC236}">
                <a16:creationId xmlns:a16="http://schemas.microsoft.com/office/drawing/2014/main" id="{DC3C631A-F199-90BD-6C16-7C906EE6729A}"/>
              </a:ext>
            </a:extLst>
          </p:cNvPr>
          <p:cNvGraphicFramePr>
            <a:graphicFrameLocks noGrp="1"/>
          </p:cNvGraphicFramePr>
          <p:nvPr>
            <p:ph idx="1"/>
            <p:extLst>
              <p:ext uri="{D42A27DB-BD31-4B8C-83A1-F6EECF244321}">
                <p14:modId xmlns:p14="http://schemas.microsoft.com/office/powerpoint/2010/main" val="1057497667"/>
              </p:ext>
            </p:extLst>
          </p:nvPr>
        </p:nvGraphicFramePr>
        <p:xfrm>
          <a:off x="2407920" y="1578120"/>
          <a:ext cx="7152640" cy="3701760"/>
        </p:xfrm>
        <a:graphic>
          <a:graphicData uri="http://schemas.openxmlformats.org/drawingml/2006/table">
            <a:tbl>
              <a:tblPr firstRow="1" bandRow="1"/>
              <a:tblGrid>
                <a:gridCol w="4765040">
                  <a:extLst>
                    <a:ext uri="{9D8B030D-6E8A-4147-A177-3AD203B41FA5}">
                      <a16:colId xmlns:a16="http://schemas.microsoft.com/office/drawing/2014/main" val="2791406416"/>
                    </a:ext>
                  </a:extLst>
                </a:gridCol>
                <a:gridCol w="2387600">
                  <a:extLst>
                    <a:ext uri="{9D8B030D-6E8A-4147-A177-3AD203B41FA5}">
                      <a16:colId xmlns:a16="http://schemas.microsoft.com/office/drawing/2014/main" val="988503055"/>
                    </a:ext>
                  </a:extLst>
                </a:gridCol>
              </a:tblGrid>
              <a:tr h="462720">
                <a:tc>
                  <a:txBody>
                    <a:bodyPr/>
                    <a:lstStyle/>
                    <a:p>
                      <a:pPr marL="0" marR="0" algn="l">
                        <a:lnSpc>
                          <a:spcPct val="107000"/>
                        </a:lnSpc>
                        <a:spcBef>
                          <a:spcPts val="0"/>
                        </a:spcBef>
                        <a:spcAft>
                          <a:spcPts val="0"/>
                        </a:spcAft>
                      </a:pPr>
                      <a:r>
                        <a:rPr lang="en-US" sz="1400" b="1" kern="1200" dirty="0">
                          <a:solidFill>
                            <a:srgbClr val="FFFFFF"/>
                          </a:solidFill>
                          <a:effectLst/>
                          <a:latin typeface="Arial Black" panose="020B0A04020102020204" pitchFamily="34" charset="0"/>
                          <a:ea typeface="Times New Roman" panose="02020603050405020304" pitchFamily="18" charset="0"/>
                          <a:cs typeface="Arial" panose="020B0604020202020204" pitchFamily="34" charset="0"/>
                        </a:rPr>
                        <a:t>Formula grant programs of recurring nature</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395A"/>
                    </a:solidFill>
                  </a:tcPr>
                </a:tc>
                <a:tc>
                  <a:txBody>
                    <a:bodyPr/>
                    <a:lstStyle/>
                    <a:p>
                      <a:pPr marL="0" marR="0" algn="l">
                        <a:lnSpc>
                          <a:spcPct val="107000"/>
                        </a:lnSpc>
                        <a:spcBef>
                          <a:spcPts val="0"/>
                        </a:spcBef>
                        <a:spcAft>
                          <a:spcPts val="0"/>
                        </a:spcAft>
                      </a:pPr>
                      <a:r>
                        <a:rPr lang="en-US" sz="1400" b="1" kern="1200" dirty="0">
                          <a:solidFill>
                            <a:srgbClr val="FFFFFF"/>
                          </a:solidFill>
                          <a:effectLst/>
                          <a:latin typeface="Arial Black" panose="020B0A04020102020204" pitchFamily="34" charset="0"/>
                          <a:ea typeface="Times New Roman" panose="02020603050405020304" pitchFamily="18" charset="0"/>
                          <a:cs typeface="Arial" panose="020B0604020202020204" pitchFamily="34" charset="0"/>
                        </a:rPr>
                        <a:t>2023 Allocation</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395A"/>
                    </a:solidFill>
                  </a:tcPr>
                </a:tc>
                <a:extLst>
                  <a:ext uri="{0D108BD9-81ED-4DB2-BD59-A6C34878D82A}">
                    <a16:rowId xmlns:a16="http://schemas.microsoft.com/office/drawing/2014/main" val="529069972"/>
                  </a:ext>
                </a:extLst>
              </a:tr>
              <a:tr h="462720">
                <a:tc>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Title I (for disadvantaged students)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$358,655,222</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855275"/>
                  </a:ext>
                </a:extLst>
              </a:tr>
              <a:tr h="462720">
                <a:tc>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IDEA (individuals with disabilities)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$292,286,148</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008034"/>
                  </a:ext>
                </a:extLst>
              </a:tr>
              <a:tr h="462720">
                <a:tc>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USDA Child Nutrition</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400" b="1" dirty="0">
                          <a:latin typeface="Arial" panose="020B0604020202020204" pitchFamily="34" charset="0"/>
                          <a:cs typeface="Arial" panose="020B0604020202020204" pitchFamily="34" charset="0"/>
                        </a:rPr>
                        <a:t>486,612,045</a:t>
                      </a:r>
                      <a:endParaRPr lang="en-US" sz="1000" b="1" kern="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771087"/>
                  </a:ext>
                </a:extLst>
              </a:tr>
              <a:tr h="462720">
                <a:tc>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Title II (supporting effective instruction)</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$45,546,902</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555071"/>
                  </a:ext>
                </a:extLst>
              </a:tr>
              <a:tr h="462720">
                <a:tc>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Perkins V (career and technical education, or CTE)</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$29,506,984</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591816"/>
                  </a:ext>
                </a:extLst>
              </a:tr>
              <a:tr h="462720">
                <a:tc>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 programs not here detailed</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4A5"/>
                    </a:solidFill>
                  </a:tcPr>
                </a:tc>
                <a:tc>
                  <a:txBody>
                    <a:bodyPr/>
                    <a:lstStyle/>
                    <a:p>
                      <a:pPr marL="0" marR="0" algn="r">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$79,426,733</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462560"/>
                  </a:ext>
                </a:extLst>
              </a:tr>
              <a:tr h="462720">
                <a:tc>
                  <a:txBody>
                    <a:bodyPr/>
                    <a:lstStyle/>
                    <a:p>
                      <a:pPr marL="0" marR="0">
                        <a:lnSpc>
                          <a:spcPct val="107000"/>
                        </a:lnSpc>
                        <a:spcBef>
                          <a:spcPts val="0"/>
                        </a:spcBef>
                        <a:spcAft>
                          <a:spcPts val="0"/>
                        </a:spcAft>
                      </a:pPr>
                      <a:r>
                        <a:rPr lang="en-US" sz="1400" b="1" kern="1200">
                          <a:solidFill>
                            <a:srgbClr val="000000"/>
                          </a:solidFill>
                          <a:effectLst/>
                          <a:latin typeface="Arial Black" panose="020B0A04020102020204" pitchFamily="34" charset="0"/>
                          <a:ea typeface="Times New Roman" panose="02020603050405020304" pitchFamily="18" charset="0"/>
                          <a:cs typeface="Arial" panose="020B0604020202020204" pitchFamily="34" charset="0"/>
                        </a:rPr>
                        <a:t>Total</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A"/>
                    </a:solidFill>
                  </a:tcPr>
                </a:tc>
                <a:tc>
                  <a:txBody>
                    <a:bodyPr/>
                    <a:lstStyle/>
                    <a:p>
                      <a:pPr marL="0" marR="0" algn="r">
                        <a:lnSpc>
                          <a:spcPct val="107000"/>
                        </a:lnSpc>
                        <a:spcBef>
                          <a:spcPts val="0"/>
                        </a:spcBef>
                        <a:spcAft>
                          <a:spcPts val="0"/>
                        </a:spcAft>
                      </a:pPr>
                      <a:r>
                        <a:rPr lang="en-US" sz="1400" kern="1200">
                          <a:solidFill>
                            <a:srgbClr val="000000"/>
                          </a:solidFill>
                          <a:effectLst/>
                          <a:latin typeface="Arial Black" panose="020B0A04020102020204" pitchFamily="34" charset="0"/>
                          <a:ea typeface="Times New Roman" panose="02020603050405020304" pitchFamily="18" charset="0"/>
                          <a:cs typeface="Arial" panose="020B0604020202020204" pitchFamily="34" charset="0"/>
                        </a:rPr>
                        <a:t>$1,292,034,034</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A"/>
                    </a:solidFill>
                  </a:tcPr>
                </a:tc>
                <a:extLst>
                  <a:ext uri="{0D108BD9-81ED-4DB2-BD59-A6C34878D82A}">
                    <a16:rowId xmlns:a16="http://schemas.microsoft.com/office/drawing/2014/main" val="3754095101"/>
                  </a:ext>
                </a:extLst>
              </a:tr>
            </a:tbl>
          </a:graphicData>
        </a:graphic>
      </p:graphicFrame>
    </p:spTree>
    <p:extLst>
      <p:ext uri="{BB962C8B-B14F-4D97-AF65-F5344CB8AC3E}">
        <p14:creationId xmlns:p14="http://schemas.microsoft.com/office/powerpoint/2010/main" val="116347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4A6754-28CE-29B0-703E-ADBF52B1005E}"/>
              </a:ext>
            </a:extLst>
          </p:cNvPr>
          <p:cNvSpPr txBox="1"/>
          <p:nvPr/>
        </p:nvSpPr>
        <p:spPr>
          <a:xfrm>
            <a:off x="1677402" y="563824"/>
            <a:ext cx="8462278" cy="769441"/>
          </a:xfrm>
          <a:prstGeom prst="rect">
            <a:avLst/>
          </a:prstGeom>
          <a:noFill/>
        </p:spPr>
        <p:txBody>
          <a:bodyPr wrap="square">
            <a:spAutoFit/>
          </a:bodyPr>
          <a:lstStyle/>
          <a:p>
            <a:pPr algn="ctr"/>
            <a:r>
              <a:rPr lang="en-US" sz="4400" b="1" dirty="0">
                <a:solidFill>
                  <a:srgbClr val="14395A"/>
                </a:solidFill>
                <a:latin typeface="Adobe Garamond Pro" panose="02020502060506020403" pitchFamily="18" charset="0"/>
              </a:rPr>
              <a:t>Next Steps</a:t>
            </a:r>
          </a:p>
        </p:txBody>
      </p:sp>
      <p:sp>
        <p:nvSpPr>
          <p:cNvPr id="5" name="TextBox 4">
            <a:extLst>
              <a:ext uri="{FF2B5EF4-FFF2-40B4-BE49-F238E27FC236}">
                <a16:creationId xmlns:a16="http://schemas.microsoft.com/office/drawing/2014/main" id="{6D766B4E-B414-A992-9427-F38478483BC6}"/>
              </a:ext>
            </a:extLst>
          </p:cNvPr>
          <p:cNvSpPr txBox="1"/>
          <p:nvPr/>
        </p:nvSpPr>
        <p:spPr>
          <a:xfrm>
            <a:off x="1326862" y="1741224"/>
            <a:ext cx="9538275"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14395A"/>
                </a:solidFill>
                <a:latin typeface="Adobe Garamond Pro" panose="02020502060506020403" pitchFamily="18" charset="0"/>
              </a:rPr>
              <a:t>Inventory of data, presentations, questions, and answers.</a:t>
            </a:r>
          </a:p>
          <a:p>
            <a:endParaRPr lang="en-US" sz="3200" dirty="0">
              <a:solidFill>
                <a:srgbClr val="14395A"/>
              </a:solidFill>
              <a:latin typeface="Adobe Garamond Pro" panose="02020502060506020403" pitchFamily="18" charset="0"/>
            </a:endParaRPr>
          </a:p>
          <a:p>
            <a:pPr marL="285750" indent="-285750">
              <a:buFont typeface="Arial" panose="020B0604020202020204" pitchFamily="34" charset="0"/>
              <a:buChar char="•"/>
            </a:pPr>
            <a:r>
              <a:rPr lang="en-US" sz="3200" dirty="0">
                <a:solidFill>
                  <a:srgbClr val="14395A"/>
                </a:solidFill>
                <a:latin typeface="Adobe Garamond Pro" panose="02020502060506020403" pitchFamily="18" charset="0"/>
              </a:rPr>
              <a:t>Assist in obtaining answers to any additional questions from the task force.</a:t>
            </a:r>
          </a:p>
          <a:p>
            <a:endParaRPr lang="en-US" sz="3200" dirty="0">
              <a:solidFill>
                <a:srgbClr val="14395A"/>
              </a:solidFill>
              <a:latin typeface="Adobe Garamond Pro" panose="02020502060506020403" pitchFamily="18" charset="0"/>
            </a:endParaRPr>
          </a:p>
          <a:p>
            <a:pPr marL="285750" indent="-285750">
              <a:buFont typeface="Arial" panose="020B0604020202020204" pitchFamily="34" charset="0"/>
              <a:buChar char="•"/>
            </a:pPr>
            <a:r>
              <a:rPr lang="en-US" sz="3200" dirty="0">
                <a:solidFill>
                  <a:srgbClr val="14395A"/>
                </a:solidFill>
                <a:latin typeface="Adobe Garamond Pro" panose="02020502060506020403" pitchFamily="18" charset="0"/>
              </a:rPr>
              <a:t>Prepare a summary of task force meetings and provide to the task force.</a:t>
            </a:r>
          </a:p>
        </p:txBody>
      </p:sp>
    </p:spTree>
    <p:extLst>
      <p:ext uri="{BB962C8B-B14F-4D97-AF65-F5344CB8AC3E}">
        <p14:creationId xmlns:p14="http://schemas.microsoft.com/office/powerpoint/2010/main" val="394327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9344-4BAB-17EF-29A1-03F2B4286F1F}"/>
              </a:ext>
            </a:extLst>
          </p:cNvPr>
          <p:cNvSpPr>
            <a:spLocks noGrp="1"/>
          </p:cNvSpPr>
          <p:nvPr>
            <p:ph type="title"/>
          </p:nvPr>
        </p:nvSpPr>
        <p:spPr>
          <a:xfrm>
            <a:off x="385011" y="365125"/>
            <a:ext cx="11646567" cy="1325563"/>
          </a:xfrm>
        </p:spPr>
        <p:txBody>
          <a:bodyPr>
            <a:normAutofit/>
          </a:bodyPr>
          <a:lstStyle/>
          <a:p>
            <a:pPr algn="ctr"/>
            <a:r>
              <a:rPr lang="en-US" sz="3200" b="1" dirty="0">
                <a:solidFill>
                  <a:srgbClr val="14395A"/>
                </a:solidFill>
                <a:latin typeface="Adobe Garamond Pro" panose="02020502060506020403" pitchFamily="18" charset="0"/>
              </a:rPr>
              <a:t>Federal funding to the </a:t>
            </a:r>
            <a:br>
              <a:rPr lang="en-US" sz="3200" b="1" dirty="0">
                <a:solidFill>
                  <a:srgbClr val="14395A"/>
                </a:solidFill>
                <a:latin typeface="Adobe Garamond Pro" panose="02020502060506020403" pitchFamily="18" charset="0"/>
              </a:rPr>
            </a:br>
            <a:r>
              <a:rPr lang="en-US" sz="3200" b="1" dirty="0">
                <a:solidFill>
                  <a:srgbClr val="14395A"/>
                </a:solidFill>
                <a:latin typeface="Adobe Garamond Pro" panose="02020502060506020403" pitchFamily="18" charset="0"/>
              </a:rPr>
              <a:t>Tennessee Department of Education | 1968-2022</a:t>
            </a:r>
          </a:p>
        </p:txBody>
      </p:sp>
      <p:graphicFrame>
        <p:nvGraphicFramePr>
          <p:cNvPr id="6" name="Content Placeholder 5">
            <a:extLst>
              <a:ext uri="{FF2B5EF4-FFF2-40B4-BE49-F238E27FC236}">
                <a16:creationId xmlns:a16="http://schemas.microsoft.com/office/drawing/2014/main" id="{E849D6BF-6801-6B95-BD0F-DF23256BA7A9}"/>
              </a:ext>
            </a:extLst>
          </p:cNvPr>
          <p:cNvGraphicFramePr>
            <a:graphicFrameLocks noGrp="1"/>
          </p:cNvGraphicFramePr>
          <p:nvPr>
            <p:ph idx="1"/>
            <p:extLst>
              <p:ext uri="{D42A27DB-BD31-4B8C-83A1-F6EECF244321}">
                <p14:modId xmlns:p14="http://schemas.microsoft.com/office/powerpoint/2010/main" val="3911888914"/>
              </p:ext>
            </p:extLst>
          </p:nvPr>
        </p:nvGraphicFramePr>
        <p:xfrm>
          <a:off x="838200" y="1825625"/>
          <a:ext cx="10210800" cy="325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08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826D-A739-839B-B454-F21F508910B5}"/>
              </a:ext>
            </a:extLst>
          </p:cNvPr>
          <p:cNvSpPr>
            <a:spLocks noGrp="1"/>
          </p:cNvSpPr>
          <p:nvPr>
            <p:ph type="title"/>
          </p:nvPr>
        </p:nvSpPr>
        <p:spPr>
          <a:xfrm>
            <a:off x="838200" y="365125"/>
            <a:ext cx="10928684" cy="1325563"/>
          </a:xfrm>
        </p:spPr>
        <p:txBody>
          <a:bodyPr>
            <a:normAutofit/>
          </a:bodyPr>
          <a:lstStyle/>
          <a:p>
            <a:pPr algn="ctr"/>
            <a:r>
              <a:rPr lang="en-US" sz="3200" b="1" dirty="0">
                <a:solidFill>
                  <a:srgbClr val="14395A"/>
                </a:solidFill>
                <a:latin typeface="Adobe Garamond Pro" panose="02020502060506020403" pitchFamily="18" charset="0"/>
              </a:rPr>
              <a:t>Federal funding to the </a:t>
            </a:r>
            <a:br>
              <a:rPr lang="en-US" sz="3200" b="1" dirty="0">
                <a:solidFill>
                  <a:srgbClr val="14395A"/>
                </a:solidFill>
                <a:latin typeface="Adobe Garamond Pro" panose="02020502060506020403" pitchFamily="18" charset="0"/>
              </a:rPr>
            </a:br>
            <a:r>
              <a:rPr lang="en-US" sz="3200" b="1" dirty="0">
                <a:solidFill>
                  <a:srgbClr val="14395A"/>
                </a:solidFill>
                <a:latin typeface="Adobe Garamond Pro" panose="02020502060506020403" pitchFamily="18" charset="0"/>
              </a:rPr>
              <a:t>Tennessee Department of Education | 1968-2022</a:t>
            </a:r>
            <a:endParaRPr lang="en-US" sz="3200" dirty="0"/>
          </a:p>
        </p:txBody>
      </p:sp>
      <p:graphicFrame>
        <p:nvGraphicFramePr>
          <p:cNvPr id="6" name="Content Placeholder 5">
            <a:extLst>
              <a:ext uri="{FF2B5EF4-FFF2-40B4-BE49-F238E27FC236}">
                <a16:creationId xmlns:a16="http://schemas.microsoft.com/office/drawing/2014/main" id="{FF2809B6-2BD4-AAA3-FFFF-0C613C234E26}"/>
              </a:ext>
            </a:extLst>
          </p:cNvPr>
          <p:cNvGraphicFramePr>
            <a:graphicFrameLocks noGrp="1"/>
          </p:cNvGraphicFramePr>
          <p:nvPr>
            <p:ph idx="1"/>
            <p:extLst>
              <p:ext uri="{D42A27DB-BD31-4B8C-83A1-F6EECF244321}">
                <p14:modId xmlns:p14="http://schemas.microsoft.com/office/powerpoint/2010/main" val="1974100473"/>
              </p:ext>
            </p:extLst>
          </p:nvPr>
        </p:nvGraphicFramePr>
        <p:xfrm>
          <a:off x="697832" y="1825625"/>
          <a:ext cx="10389268" cy="317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546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301F-8B7C-1A4B-AD71-794497E8C2F6}"/>
              </a:ext>
            </a:extLst>
          </p:cNvPr>
          <p:cNvSpPr>
            <a:spLocks noGrp="1"/>
          </p:cNvSpPr>
          <p:nvPr>
            <p:ph type="title"/>
          </p:nvPr>
        </p:nvSpPr>
        <p:spPr>
          <a:xfrm>
            <a:off x="0" y="395014"/>
            <a:ext cx="12192000" cy="969217"/>
          </a:xfrm>
        </p:spPr>
        <p:txBody>
          <a:bodyPr/>
          <a:lstStyle/>
          <a:p>
            <a:pPr algn="ctr"/>
            <a:r>
              <a:rPr lang="en-US" b="1" dirty="0">
                <a:solidFill>
                  <a:srgbClr val="A02843"/>
                </a:solidFill>
                <a:latin typeface="Adobe Garamond Pro" panose="02020502060506020403" pitchFamily="18" charset="77"/>
              </a:rPr>
              <a:t>How much</a:t>
            </a:r>
            <a:r>
              <a:rPr lang="en-US" b="1" dirty="0">
                <a:solidFill>
                  <a:srgbClr val="14395A"/>
                </a:solidFill>
                <a:latin typeface="Adobe Garamond Pro" panose="02020502060506020403" pitchFamily="18" charset="77"/>
              </a:rPr>
              <a:t> does Tennessee receive?</a:t>
            </a:r>
          </a:p>
        </p:txBody>
      </p:sp>
      <p:sp>
        <p:nvSpPr>
          <p:cNvPr id="3" name="Content Placeholder 2">
            <a:extLst>
              <a:ext uri="{FF2B5EF4-FFF2-40B4-BE49-F238E27FC236}">
                <a16:creationId xmlns:a16="http://schemas.microsoft.com/office/drawing/2014/main" id="{3BCDE078-CF70-EC47-AE21-0E72D218260D}"/>
              </a:ext>
            </a:extLst>
          </p:cNvPr>
          <p:cNvSpPr>
            <a:spLocks noGrp="1"/>
          </p:cNvSpPr>
          <p:nvPr>
            <p:ph idx="1"/>
          </p:nvPr>
        </p:nvSpPr>
        <p:spPr>
          <a:xfrm>
            <a:off x="729143" y="1364231"/>
            <a:ext cx="10515600" cy="4351338"/>
          </a:xfrm>
        </p:spPr>
        <p:txBody>
          <a:bodyPr/>
          <a:lstStyle/>
          <a:p>
            <a:r>
              <a:rPr lang="en-US" dirty="0">
                <a:solidFill>
                  <a:srgbClr val="14395A"/>
                </a:solidFill>
                <a:latin typeface="Adobe Garamond Pro" panose="02020502060506020403" pitchFamily="18" charset="77"/>
              </a:rPr>
              <a:t>Formula grants for education </a:t>
            </a:r>
            <a:r>
              <a:rPr lang="en-US" sz="2000" dirty="0">
                <a:solidFill>
                  <a:srgbClr val="14395A"/>
                </a:solidFill>
                <a:latin typeface="Adobe Garamond Pro" panose="02020502060506020403" pitchFamily="18" charset="77"/>
              </a:rPr>
              <a:t>(recurring, allocated to all the states based on a formula) </a:t>
            </a:r>
            <a:endParaRPr lang="en-US" dirty="0">
              <a:solidFill>
                <a:srgbClr val="14395A"/>
              </a:solidFill>
              <a:latin typeface="Adobe Garamond Pro" panose="02020502060506020403" pitchFamily="18" charset="77"/>
            </a:endParaRPr>
          </a:p>
          <a:p>
            <a:pPr marL="457200" lvl="1" indent="0">
              <a:buNone/>
            </a:pPr>
            <a:r>
              <a:rPr lang="en-US" dirty="0">
                <a:solidFill>
                  <a:srgbClr val="14395A"/>
                </a:solidFill>
                <a:latin typeface="Adobe Garamond Pro" panose="02020502060506020403" pitchFamily="18" charset="77"/>
              </a:rPr>
              <a:t>	</a:t>
            </a:r>
            <a:r>
              <a:rPr lang="en-US" sz="2800" b="1" dirty="0">
                <a:solidFill>
                  <a:srgbClr val="14395A"/>
                </a:solidFill>
                <a:latin typeface="Adobe Garamond Pro" panose="02020502060506020403" pitchFamily="18" charset="77"/>
              </a:rPr>
              <a:t>2022 allocation  = </a:t>
            </a:r>
            <a:r>
              <a:rPr lang="en-US" sz="2800" b="1" dirty="0">
                <a:solidFill>
                  <a:srgbClr val="A02843"/>
                </a:solidFill>
                <a:latin typeface="Adobe Garamond Pro" panose="02020502060506020403" pitchFamily="18" charset="77"/>
              </a:rPr>
              <a:t>$1.44 billion</a:t>
            </a:r>
          </a:p>
          <a:p>
            <a:pPr marL="457200" lvl="1" indent="0">
              <a:buNone/>
            </a:pPr>
            <a:r>
              <a:rPr lang="en-US" sz="2800" b="1" dirty="0">
                <a:solidFill>
                  <a:srgbClr val="14395A"/>
                </a:solidFill>
                <a:latin typeface="Adobe Garamond Pro" panose="02020502060506020403" pitchFamily="18" charset="77"/>
              </a:rPr>
              <a:t>	2023 allocation =  </a:t>
            </a:r>
            <a:r>
              <a:rPr lang="en-US" sz="2800" b="1" dirty="0">
                <a:solidFill>
                  <a:srgbClr val="A02843"/>
                </a:solidFill>
                <a:latin typeface="Adobe Garamond Pro" panose="02020502060506020403" pitchFamily="18" charset="77"/>
              </a:rPr>
              <a:t>$1.29 billion</a:t>
            </a:r>
          </a:p>
          <a:p>
            <a:pPr marL="457200" lvl="1" indent="0">
              <a:buNone/>
            </a:pPr>
            <a:endParaRPr lang="en-US" sz="1050" dirty="0">
              <a:solidFill>
                <a:srgbClr val="14395A"/>
              </a:solidFill>
              <a:latin typeface="Adobe Garamond Pro" panose="02020502060506020403" pitchFamily="18" charset="77"/>
            </a:endParaRPr>
          </a:p>
          <a:p>
            <a:r>
              <a:rPr lang="en-US" sz="2400" dirty="0">
                <a:solidFill>
                  <a:srgbClr val="14395A"/>
                </a:solidFill>
                <a:latin typeface="Adobe Garamond Pro" panose="02020502060506020403" pitchFamily="18" charset="77"/>
              </a:rPr>
              <a:t>These totals do NOT include one-time grants or COVID-relief funds.</a:t>
            </a:r>
          </a:p>
          <a:p>
            <a:pPr marL="0" indent="0">
              <a:buNone/>
            </a:pPr>
            <a:endParaRPr lang="en-US" sz="1050" dirty="0">
              <a:solidFill>
                <a:srgbClr val="14395A"/>
              </a:solidFill>
              <a:latin typeface="Adobe Garamond Pro" panose="02020502060506020403" pitchFamily="18" charset="77"/>
            </a:endParaRPr>
          </a:p>
        </p:txBody>
      </p:sp>
    </p:spTree>
    <p:extLst>
      <p:ext uri="{BB962C8B-B14F-4D97-AF65-F5344CB8AC3E}">
        <p14:creationId xmlns:p14="http://schemas.microsoft.com/office/powerpoint/2010/main" val="308718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F8EC-AD96-5758-F5E7-2C19F5CAD37D}"/>
              </a:ext>
            </a:extLst>
          </p:cNvPr>
          <p:cNvSpPr txBox="1">
            <a:spLocks/>
          </p:cNvSpPr>
          <p:nvPr/>
        </p:nvSpPr>
        <p:spPr>
          <a:xfrm>
            <a:off x="1473693" y="391071"/>
            <a:ext cx="8651875" cy="713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A02843"/>
                </a:solidFill>
                <a:latin typeface="Adobe Garamond Pro" panose="02020502060506020403" pitchFamily="18" charset="0"/>
              </a:rPr>
              <a:t>Where</a:t>
            </a:r>
            <a:r>
              <a:rPr lang="en-US" b="1" dirty="0">
                <a:solidFill>
                  <a:srgbClr val="14395A"/>
                </a:solidFill>
                <a:latin typeface="Adobe Garamond Pro" panose="02020502060506020403" pitchFamily="18" charset="0"/>
              </a:rPr>
              <a:t> does the money go?</a:t>
            </a:r>
          </a:p>
        </p:txBody>
      </p:sp>
      <p:sp>
        <p:nvSpPr>
          <p:cNvPr id="3" name="TextBox 2">
            <a:extLst>
              <a:ext uri="{FF2B5EF4-FFF2-40B4-BE49-F238E27FC236}">
                <a16:creationId xmlns:a16="http://schemas.microsoft.com/office/drawing/2014/main" id="{938CD4E6-459F-2628-6112-C077310983DD}"/>
              </a:ext>
            </a:extLst>
          </p:cNvPr>
          <p:cNvSpPr txBox="1"/>
          <p:nvPr/>
        </p:nvSpPr>
        <p:spPr>
          <a:xfrm>
            <a:off x="830446" y="1118839"/>
            <a:ext cx="10531107" cy="523220"/>
          </a:xfrm>
          <a:prstGeom prst="rect">
            <a:avLst/>
          </a:prstGeom>
          <a:noFill/>
        </p:spPr>
        <p:txBody>
          <a:bodyPr wrap="square" rtlCol="0">
            <a:spAutoFit/>
          </a:bodyPr>
          <a:lstStyle/>
          <a:p>
            <a:pPr algn="ctr"/>
            <a:r>
              <a:rPr lang="en-US" sz="2800" dirty="0">
                <a:solidFill>
                  <a:srgbClr val="14395A"/>
                </a:solidFill>
                <a:latin typeface="Adobe Garamond Pro" panose="02020502060506020403" pitchFamily="18" charset="0"/>
              </a:rPr>
              <a:t>The bulk of federal education funds are passed through to </a:t>
            </a:r>
            <a:r>
              <a:rPr lang="en-US" sz="2800" b="1" dirty="0">
                <a:solidFill>
                  <a:srgbClr val="A02843"/>
                </a:solidFill>
                <a:latin typeface="Adobe Garamond Pro" panose="02020502060506020403" pitchFamily="18" charset="0"/>
              </a:rPr>
              <a:t>LEAs</a:t>
            </a:r>
            <a:r>
              <a:rPr lang="en-US" sz="2800" dirty="0">
                <a:solidFill>
                  <a:srgbClr val="14395A"/>
                </a:solidFill>
                <a:latin typeface="Adobe Garamond Pro" panose="02020502060506020403" pitchFamily="18" charset="0"/>
              </a:rPr>
              <a:t>.</a:t>
            </a:r>
          </a:p>
        </p:txBody>
      </p:sp>
      <p:sp>
        <p:nvSpPr>
          <p:cNvPr id="5" name="Title 1">
            <a:extLst>
              <a:ext uri="{FF2B5EF4-FFF2-40B4-BE49-F238E27FC236}">
                <a16:creationId xmlns:a16="http://schemas.microsoft.com/office/drawing/2014/main" id="{60BD3500-59CC-D4D9-DFC7-9D3A09A4326B}"/>
              </a:ext>
            </a:extLst>
          </p:cNvPr>
          <p:cNvSpPr txBox="1">
            <a:spLocks/>
          </p:cNvSpPr>
          <p:nvPr/>
        </p:nvSpPr>
        <p:spPr>
          <a:xfrm>
            <a:off x="1290115" y="3633801"/>
            <a:ext cx="8068225" cy="452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Adobe Garamond Pro" panose="02020502060506020403" pitchFamily="18" charset="0"/>
              </a:rPr>
              <a:t>New map FY 2019 only</a:t>
            </a:r>
            <a:endParaRPr lang="en-US" sz="2800" dirty="0">
              <a:latin typeface="Adobe Garamond Pro" panose="02020502060506020403" pitchFamily="18" charset="0"/>
            </a:endParaRPr>
          </a:p>
        </p:txBody>
      </p:sp>
      <p:pic>
        <p:nvPicPr>
          <p:cNvPr id="6" name="Picture 5">
            <a:extLst>
              <a:ext uri="{FF2B5EF4-FFF2-40B4-BE49-F238E27FC236}">
                <a16:creationId xmlns:a16="http://schemas.microsoft.com/office/drawing/2014/main" id="{90148650-680D-8554-D0FC-79C541636A20}"/>
              </a:ext>
            </a:extLst>
          </p:cNvPr>
          <p:cNvPicPr>
            <a:picLocks noChangeAspect="1"/>
          </p:cNvPicPr>
          <p:nvPr/>
        </p:nvPicPr>
        <p:blipFill>
          <a:blip r:embed="rId3"/>
          <a:stretch>
            <a:fillRect/>
          </a:stretch>
        </p:blipFill>
        <p:spPr>
          <a:xfrm>
            <a:off x="1843892" y="1688120"/>
            <a:ext cx="8504216" cy="3894931"/>
          </a:xfrm>
          <a:prstGeom prst="rect">
            <a:avLst/>
          </a:prstGeom>
        </p:spPr>
      </p:pic>
      <p:sp>
        <p:nvSpPr>
          <p:cNvPr id="4" name="TextBox 3">
            <a:extLst>
              <a:ext uri="{FF2B5EF4-FFF2-40B4-BE49-F238E27FC236}">
                <a16:creationId xmlns:a16="http://schemas.microsoft.com/office/drawing/2014/main" id="{348B3131-C442-8E6B-33E4-78883A995F53}"/>
              </a:ext>
            </a:extLst>
          </p:cNvPr>
          <p:cNvSpPr txBox="1"/>
          <p:nvPr/>
        </p:nvSpPr>
        <p:spPr>
          <a:xfrm>
            <a:off x="1840846" y="1898884"/>
            <a:ext cx="8284722" cy="646331"/>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      </a:t>
            </a:r>
            <a:r>
              <a:rPr lang="en-US" sz="1800" b="1" dirty="0">
                <a:solidFill>
                  <a:srgbClr val="14395A"/>
                </a:solidFill>
                <a:latin typeface="Arial" panose="020B0604020202020204" pitchFamily="34" charset="0"/>
                <a:cs typeface="Arial" panose="020B0604020202020204" pitchFamily="34" charset="0"/>
              </a:rPr>
              <a:t>FY 2018-19 | Percentage of district current revenues from federal funds</a:t>
            </a:r>
          </a:p>
          <a:p>
            <a:r>
              <a:rPr lang="en-US" b="1" dirty="0">
                <a:solidFill>
                  <a:srgbClr val="14395A"/>
                </a:solidFill>
                <a:latin typeface="Arial" panose="020B0604020202020204" pitchFamily="34" charset="0"/>
                <a:cs typeface="Arial" panose="020B0604020202020204" pitchFamily="34" charset="0"/>
              </a:rPr>
              <a:t>			Statewide rate = </a:t>
            </a:r>
            <a:r>
              <a:rPr lang="en-US" b="1" dirty="0">
                <a:solidFill>
                  <a:srgbClr val="A02843"/>
                </a:solidFill>
                <a:latin typeface="Arial" panose="020B0604020202020204" pitchFamily="34" charset="0"/>
                <a:cs typeface="Arial" panose="020B0604020202020204" pitchFamily="34" charset="0"/>
              </a:rPr>
              <a:t>11.14%</a:t>
            </a:r>
          </a:p>
        </p:txBody>
      </p:sp>
    </p:spTree>
    <p:extLst>
      <p:ext uri="{BB962C8B-B14F-4D97-AF65-F5344CB8AC3E}">
        <p14:creationId xmlns:p14="http://schemas.microsoft.com/office/powerpoint/2010/main" val="48648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BF7529-D81F-A5D3-1CE9-2D7E981C3D5A}"/>
              </a:ext>
            </a:extLst>
          </p:cNvPr>
          <p:cNvSpPr txBox="1"/>
          <p:nvPr/>
        </p:nvSpPr>
        <p:spPr>
          <a:xfrm>
            <a:off x="1130157" y="550138"/>
            <a:ext cx="9570377" cy="461665"/>
          </a:xfrm>
          <a:prstGeom prst="rect">
            <a:avLst/>
          </a:prstGeom>
          <a:noFill/>
        </p:spPr>
        <p:txBody>
          <a:bodyPr wrap="square">
            <a:spAutoFit/>
          </a:bodyPr>
          <a:lstStyle/>
          <a:p>
            <a:r>
              <a:rPr lang="en-US" sz="2400" b="1" dirty="0">
                <a:latin typeface="Adobe Garamond Pro" panose="02020502060506020403" pitchFamily="18" charset="0"/>
              </a:rPr>
              <a:t>Percentage of county education revenues from federal funds | FY 2018-19</a:t>
            </a:r>
            <a:endParaRPr lang="en-US" sz="2400" b="1" dirty="0"/>
          </a:p>
        </p:txBody>
      </p:sp>
      <p:sp>
        <p:nvSpPr>
          <p:cNvPr id="3" name="TextBox 2">
            <a:extLst>
              <a:ext uri="{FF2B5EF4-FFF2-40B4-BE49-F238E27FC236}">
                <a16:creationId xmlns:a16="http://schemas.microsoft.com/office/drawing/2014/main" id="{5704290D-8247-2B44-2D25-49165E4B4F6F}"/>
              </a:ext>
            </a:extLst>
          </p:cNvPr>
          <p:cNvSpPr txBox="1"/>
          <p:nvPr/>
        </p:nvSpPr>
        <p:spPr>
          <a:xfrm>
            <a:off x="616356" y="4479403"/>
            <a:ext cx="9570377" cy="1157468"/>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dirty="0">
                <a:solidFill>
                  <a:srgbClr val="14395A"/>
                </a:solidFill>
                <a:latin typeface="Adobe Garamond Pro" panose="02020502060506020403" pitchFamily="18" charset="0"/>
              </a:rPr>
              <a:t>Federal funds tend to make up a higher percentage of school district revenues in lower income and rural areas.</a:t>
            </a:r>
          </a:p>
          <a:p>
            <a:pPr marL="342900" indent="-342900">
              <a:buFont typeface="Arial" panose="020B0604020202020204" pitchFamily="34" charset="0"/>
              <a:buChar char="•"/>
            </a:pPr>
            <a:endParaRPr lang="en-US" dirty="0">
              <a:solidFill>
                <a:srgbClr val="14395A"/>
              </a:solidFill>
              <a:latin typeface="Adobe Garamond Pro" panose="02020502060506020403" pitchFamily="18" charset="0"/>
            </a:endParaRPr>
          </a:p>
          <a:p>
            <a:pPr marL="342900" indent="-342900">
              <a:buFont typeface="Arial" panose="020B0604020202020204" pitchFamily="34" charset="0"/>
              <a:buChar char="•"/>
            </a:pPr>
            <a:r>
              <a:rPr lang="en-US" dirty="0">
                <a:solidFill>
                  <a:srgbClr val="14395A"/>
                </a:solidFill>
                <a:latin typeface="Adobe Garamond Pro" panose="02020502060506020403" pitchFamily="18" charset="0"/>
              </a:rPr>
              <a:t>Federal funds tend to make up a lower percentage of school district revenues in more affluent areas.</a:t>
            </a:r>
          </a:p>
        </p:txBody>
      </p:sp>
      <p:graphicFrame>
        <p:nvGraphicFramePr>
          <p:cNvPr id="5" name="Table 4">
            <a:extLst>
              <a:ext uri="{FF2B5EF4-FFF2-40B4-BE49-F238E27FC236}">
                <a16:creationId xmlns:a16="http://schemas.microsoft.com/office/drawing/2014/main" id="{77B842EC-B9E5-2EA5-6113-D14563D0363B}"/>
              </a:ext>
            </a:extLst>
          </p:cNvPr>
          <p:cNvGraphicFramePr>
            <a:graphicFrameLocks noGrp="1"/>
          </p:cNvGraphicFramePr>
          <p:nvPr>
            <p:extLst>
              <p:ext uri="{D42A27DB-BD31-4B8C-83A1-F6EECF244321}">
                <p14:modId xmlns:p14="http://schemas.microsoft.com/office/powerpoint/2010/main" val="892590940"/>
              </p:ext>
            </p:extLst>
          </p:nvPr>
        </p:nvGraphicFramePr>
        <p:xfrm>
          <a:off x="2235200" y="1307939"/>
          <a:ext cx="6309359" cy="2827978"/>
        </p:xfrm>
        <a:graphic>
          <a:graphicData uri="http://schemas.openxmlformats.org/drawingml/2006/table">
            <a:tbl>
              <a:tblPr firstRow="1" firstCol="1" bandRow="1"/>
              <a:tblGrid>
                <a:gridCol w="1544320">
                  <a:extLst>
                    <a:ext uri="{9D8B030D-6E8A-4147-A177-3AD203B41FA5}">
                      <a16:colId xmlns:a16="http://schemas.microsoft.com/office/drawing/2014/main" val="341801168"/>
                    </a:ext>
                  </a:extLst>
                </a:gridCol>
                <a:gridCol w="1180607">
                  <a:extLst>
                    <a:ext uri="{9D8B030D-6E8A-4147-A177-3AD203B41FA5}">
                      <a16:colId xmlns:a16="http://schemas.microsoft.com/office/drawing/2014/main" val="4037747881"/>
                    </a:ext>
                  </a:extLst>
                </a:gridCol>
                <a:gridCol w="560668">
                  <a:extLst>
                    <a:ext uri="{9D8B030D-6E8A-4147-A177-3AD203B41FA5}">
                      <a16:colId xmlns:a16="http://schemas.microsoft.com/office/drawing/2014/main" val="3347728293"/>
                    </a:ext>
                  </a:extLst>
                </a:gridCol>
                <a:gridCol w="1408325">
                  <a:extLst>
                    <a:ext uri="{9D8B030D-6E8A-4147-A177-3AD203B41FA5}">
                      <a16:colId xmlns:a16="http://schemas.microsoft.com/office/drawing/2014/main" val="277441269"/>
                    </a:ext>
                  </a:extLst>
                </a:gridCol>
                <a:gridCol w="1615439">
                  <a:extLst>
                    <a:ext uri="{9D8B030D-6E8A-4147-A177-3AD203B41FA5}">
                      <a16:colId xmlns:a16="http://schemas.microsoft.com/office/drawing/2014/main" val="1880689036"/>
                    </a:ext>
                  </a:extLst>
                </a:gridCol>
              </a:tblGrid>
              <a:tr h="339067">
                <a:tc>
                  <a:txBody>
                    <a:bodyPr/>
                    <a:lstStyle/>
                    <a:p>
                      <a:pPr marL="0" marR="0">
                        <a:lnSpc>
                          <a:spcPct val="107000"/>
                        </a:lnSpc>
                        <a:spcBef>
                          <a:spcPts val="0"/>
                        </a:spcBef>
                        <a:spcAft>
                          <a:spcPts val="0"/>
                        </a:spcAft>
                      </a:pPr>
                      <a:r>
                        <a:rPr lang="en-US" sz="1100" kern="100" dirty="0">
                          <a:solidFill>
                            <a:srgbClr val="FFFFFF"/>
                          </a:solidFill>
                          <a:effectLst/>
                          <a:latin typeface="Arial Black" panose="020B0A04020102020204" pitchFamily="34" charset="0"/>
                          <a:ea typeface="Calibri" panose="020F0502020204030204" pitchFamily="34" charset="0"/>
                          <a:cs typeface="Arial" panose="020B0604020202020204" pitchFamily="34" charset="0"/>
                        </a:rPr>
                        <a:t>Top Ten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nSpc>
                          <a:spcPct val="107000"/>
                        </a:lnSpc>
                        <a:spcBef>
                          <a:spcPts val="0"/>
                        </a:spcBef>
                        <a:spcAft>
                          <a:spcPts val="0"/>
                        </a:spcAft>
                      </a:pPr>
                      <a:r>
                        <a:rPr lang="en-US" sz="1100" kern="100">
                          <a:solidFill>
                            <a:srgbClr val="FFFFFF"/>
                          </a:solidFill>
                          <a:effectLst/>
                          <a:latin typeface="Arial Black" panose="020B0A04020102020204" pitchFamily="34" charset="0"/>
                          <a:ea typeface="Calibri" panose="020F0502020204030204" pitchFamily="34" charset="0"/>
                          <a:cs typeface="Arial" panose="020B0604020202020204" pitchFamily="34" charset="0"/>
                        </a:rPr>
                        <a:t>Federal funds revenues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nSpc>
                          <a:spcPct val="107000"/>
                        </a:lnSpc>
                        <a:spcBef>
                          <a:spcPts val="0"/>
                        </a:spcBef>
                        <a:spcAft>
                          <a:spcPts val="0"/>
                        </a:spcAft>
                      </a:pPr>
                      <a:r>
                        <a:rPr lang="en-US" sz="1100" kern="100">
                          <a:effectLst/>
                          <a:latin typeface="Arial Black" panose="020B0A04020102020204" pitchFamily="34" charset="0"/>
                          <a:ea typeface="Calibri" panose="020F0502020204030204" pitchFamily="34" charset="0"/>
                          <a:cs typeface="Arial" panose="020B0604020202020204" pitchFamily="34"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nSpc>
                          <a:spcPct val="107000"/>
                        </a:lnSpc>
                        <a:spcBef>
                          <a:spcPts val="0"/>
                        </a:spcBef>
                        <a:spcAft>
                          <a:spcPts val="0"/>
                        </a:spcAft>
                      </a:pPr>
                      <a:r>
                        <a:rPr lang="en-US" sz="1100" kern="100" dirty="0">
                          <a:solidFill>
                            <a:srgbClr val="FFFFFF"/>
                          </a:solidFill>
                          <a:effectLst/>
                          <a:latin typeface="Arial Black" panose="020B0A04020102020204" pitchFamily="34" charset="0"/>
                          <a:ea typeface="Calibri" panose="020F0502020204030204" pitchFamily="34" charset="0"/>
                          <a:cs typeface="Arial" panose="020B0604020202020204" pitchFamily="34" charset="0"/>
                        </a:rPr>
                        <a:t>Bottom Ten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nSpc>
                          <a:spcPct val="107000"/>
                        </a:lnSpc>
                        <a:spcBef>
                          <a:spcPts val="0"/>
                        </a:spcBef>
                        <a:spcAft>
                          <a:spcPts val="0"/>
                        </a:spcAft>
                      </a:pPr>
                      <a:r>
                        <a:rPr lang="en-US" sz="1100" kern="100">
                          <a:solidFill>
                            <a:srgbClr val="FFFFFF"/>
                          </a:solidFill>
                          <a:effectLst/>
                          <a:latin typeface="Arial Black" panose="020B0A04020102020204" pitchFamily="34" charset="0"/>
                          <a:ea typeface="Calibri" panose="020F0502020204030204" pitchFamily="34" charset="0"/>
                          <a:cs typeface="Arial" panose="020B0604020202020204" pitchFamily="34" charset="0"/>
                        </a:rPr>
                        <a:t>Federal funds revenues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083703787"/>
                  </a:ext>
                </a:extLst>
              </a:tr>
              <a:tr h="245408">
                <a:tc>
                  <a:txBody>
                    <a:bodyPr/>
                    <a:lstStyle/>
                    <a:p>
                      <a:pPr marL="0" marR="0">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Times New Roman" panose="02020603050405020304" pitchFamily="18" charset="0"/>
                        </a:rPr>
                        <a:t>Campbell</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18.39%</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Times New Roman" panose="02020603050405020304" pitchFamily="18" charset="0"/>
                        </a:rPr>
                        <a:t>Williamson*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3.13%</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902847"/>
                  </a:ext>
                </a:extLst>
              </a:tr>
              <a:tr h="245408">
                <a:tc>
                  <a:txBody>
                    <a:bodyPr/>
                    <a:lstStyle/>
                    <a:p>
                      <a:pPr marL="0" marR="0">
                        <a:lnSpc>
                          <a:spcPct val="107000"/>
                        </a:lnSpc>
                        <a:spcBef>
                          <a:spcPts val="0"/>
                        </a:spcBef>
                        <a:spcAft>
                          <a:spcPts val="0"/>
                        </a:spcAft>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Grundy</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17.73%</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Wilson*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902274283"/>
                  </a:ext>
                </a:extLst>
              </a:tr>
              <a:tr h="245408">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Haywood</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16.18%</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Times New Roman" panose="02020603050405020304" pitchFamily="18" charset="0"/>
                        </a:rPr>
                        <a:t>Lincoln*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7.22%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94372"/>
                  </a:ext>
                </a:extLst>
              </a:tr>
              <a:tr h="245408">
                <a:tc>
                  <a:txBody>
                    <a:bodyPr/>
                    <a:lstStyle/>
                    <a:p>
                      <a:pPr marL="0" marR="0">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Fentress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16.09%</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Moore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129706050"/>
                  </a:ext>
                </a:extLst>
              </a:tr>
              <a:tr h="245408">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Cocke*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15.98%</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Times New Roman" panose="02020603050405020304" pitchFamily="18" charset="0"/>
                        </a:rPr>
                        <a:t>Rutherford*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7.32%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561507"/>
                  </a:ext>
                </a:extLst>
              </a:tr>
              <a:tr h="245408">
                <a:tc>
                  <a:txBody>
                    <a:bodyPr/>
                    <a:lstStyle/>
                    <a:p>
                      <a:pPr marL="0" marR="0">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Lauderdale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15.96%</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Sumner</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7.59%</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682079873"/>
                  </a:ext>
                </a:extLst>
              </a:tr>
              <a:tr h="245408">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Johnson</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15.88%</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Times New Roman" panose="02020603050405020304" pitchFamily="18" charset="0"/>
                        </a:rPr>
                        <a:t>Blount*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7.82%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715724"/>
                  </a:ext>
                </a:extLst>
              </a:tr>
              <a:tr h="245408">
                <a:tc>
                  <a:txBody>
                    <a:bodyPr/>
                    <a:lstStyle/>
                    <a:p>
                      <a:pPr marL="0" marR="0">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Hancock</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15.84%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Sevier</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8.28%</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952278535"/>
                  </a:ext>
                </a:extLst>
              </a:tr>
              <a:tr h="245408">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Madison</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15.77%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Times New Roman" panose="02020603050405020304" pitchFamily="18" charset="0"/>
                        </a:rPr>
                        <a:t>Washington*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8.55%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335970"/>
                  </a:ext>
                </a:extLst>
              </a:tr>
              <a:tr h="245408">
                <a:tc>
                  <a:txBody>
                    <a:bodyPr/>
                    <a:lstStyle/>
                    <a:p>
                      <a:pPr marL="0" marR="0">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DeKalb</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0"/>
                        </a:spcBef>
                        <a:spcAft>
                          <a:spcPts val="0"/>
                        </a:spcAft>
                      </a:pPr>
                      <a:r>
                        <a:rPr lang="en-US" sz="1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15.47%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600" kern="100">
                          <a:effectLst/>
                          <a:latin typeface="Arial" panose="020B0604020202020204" pitchFamily="34" charset="0"/>
                          <a:ea typeface="Calibri" panose="020F0502020204030204" pitchFamily="34" charset="0"/>
                          <a:cs typeface="Times New Roman" panose="02020603050405020304" pitchFamily="18" charset="0"/>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Sullivan*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ctr">
                        <a:lnSpc>
                          <a:spcPct val="107000"/>
                        </a:lnSpc>
                        <a:spcBef>
                          <a:spcPts val="0"/>
                        </a:spcBef>
                        <a:spcAft>
                          <a:spcPts val="0"/>
                        </a:spcAft>
                      </a:pPr>
                      <a:r>
                        <a:rPr lang="en-US"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9.19%</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269116699"/>
                  </a:ext>
                </a:extLst>
              </a:tr>
            </a:tbl>
          </a:graphicData>
        </a:graphic>
      </p:graphicFrame>
      <p:sp>
        <p:nvSpPr>
          <p:cNvPr id="4" name="TextBox 3">
            <a:extLst>
              <a:ext uri="{FF2B5EF4-FFF2-40B4-BE49-F238E27FC236}">
                <a16:creationId xmlns:a16="http://schemas.microsoft.com/office/drawing/2014/main" id="{C40CA81D-45D9-A919-132B-B08016DD66EE}"/>
              </a:ext>
            </a:extLst>
          </p:cNvPr>
          <p:cNvSpPr txBox="1"/>
          <p:nvPr/>
        </p:nvSpPr>
        <p:spPr>
          <a:xfrm>
            <a:off x="2235200" y="4124146"/>
            <a:ext cx="57629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County that contains more than one LEA</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77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C1A6-9135-7E17-5F75-BEA7D1687474}"/>
              </a:ext>
            </a:extLst>
          </p:cNvPr>
          <p:cNvSpPr>
            <a:spLocks noGrp="1"/>
          </p:cNvSpPr>
          <p:nvPr>
            <p:ph type="title" idx="4294967295"/>
          </p:nvPr>
        </p:nvSpPr>
        <p:spPr>
          <a:xfrm>
            <a:off x="1473693" y="391071"/>
            <a:ext cx="8651875" cy="713652"/>
          </a:xfrm>
        </p:spPr>
        <p:txBody>
          <a:bodyPr>
            <a:normAutofit/>
          </a:bodyPr>
          <a:lstStyle/>
          <a:p>
            <a:pPr algn="ctr"/>
            <a:r>
              <a:rPr lang="en-US" b="1" dirty="0">
                <a:solidFill>
                  <a:srgbClr val="A02843"/>
                </a:solidFill>
                <a:latin typeface="Adobe Garamond Pro" panose="02020502060506020403" pitchFamily="18" charset="0"/>
              </a:rPr>
              <a:t>Where</a:t>
            </a:r>
            <a:r>
              <a:rPr lang="en-US" b="1" dirty="0">
                <a:solidFill>
                  <a:srgbClr val="14395A"/>
                </a:solidFill>
                <a:latin typeface="Adobe Garamond Pro" panose="02020502060506020403" pitchFamily="18" charset="0"/>
              </a:rPr>
              <a:t> does the money go?</a:t>
            </a:r>
            <a:endParaRPr lang="en-US" sz="6000" b="1" dirty="0">
              <a:solidFill>
                <a:srgbClr val="14395A"/>
              </a:solidFill>
              <a:latin typeface="Adobe Garamond Pro" panose="02020502060506020403" pitchFamily="18" charset="0"/>
            </a:endParaRPr>
          </a:p>
        </p:txBody>
      </p:sp>
      <p:sp>
        <p:nvSpPr>
          <p:cNvPr id="7" name="TextBox 6">
            <a:extLst>
              <a:ext uri="{FF2B5EF4-FFF2-40B4-BE49-F238E27FC236}">
                <a16:creationId xmlns:a16="http://schemas.microsoft.com/office/drawing/2014/main" id="{9C5E1CBE-1BE8-A54E-8724-1DBBA99565AD}"/>
              </a:ext>
            </a:extLst>
          </p:cNvPr>
          <p:cNvSpPr txBox="1"/>
          <p:nvPr/>
        </p:nvSpPr>
        <p:spPr>
          <a:xfrm>
            <a:off x="830446" y="1118839"/>
            <a:ext cx="10531107" cy="523220"/>
          </a:xfrm>
          <a:prstGeom prst="rect">
            <a:avLst/>
          </a:prstGeom>
          <a:noFill/>
        </p:spPr>
        <p:txBody>
          <a:bodyPr wrap="square" rtlCol="0">
            <a:spAutoFit/>
          </a:bodyPr>
          <a:lstStyle/>
          <a:p>
            <a:pPr algn="ctr"/>
            <a:r>
              <a:rPr lang="en-US" sz="2800" dirty="0">
                <a:solidFill>
                  <a:srgbClr val="14395A"/>
                </a:solidFill>
                <a:latin typeface="Adobe Garamond Pro" panose="02020502060506020403" pitchFamily="18" charset="0"/>
              </a:rPr>
              <a:t>The bulk of federal education funds are passed through to </a:t>
            </a:r>
            <a:r>
              <a:rPr lang="en-US" sz="2800" b="1" dirty="0">
                <a:solidFill>
                  <a:srgbClr val="A02843"/>
                </a:solidFill>
                <a:latin typeface="Adobe Garamond Pro" panose="02020502060506020403" pitchFamily="18" charset="0"/>
              </a:rPr>
              <a:t>LEAs</a:t>
            </a:r>
            <a:r>
              <a:rPr lang="en-US" sz="2800" dirty="0">
                <a:solidFill>
                  <a:srgbClr val="14395A"/>
                </a:solidFill>
                <a:latin typeface="Adobe Garamond Pro" panose="02020502060506020403" pitchFamily="18" charset="0"/>
              </a:rPr>
              <a:t>.</a:t>
            </a:r>
          </a:p>
        </p:txBody>
      </p:sp>
      <p:sp>
        <p:nvSpPr>
          <p:cNvPr id="6" name="Title 1">
            <a:extLst>
              <a:ext uri="{FF2B5EF4-FFF2-40B4-BE49-F238E27FC236}">
                <a16:creationId xmlns:a16="http://schemas.microsoft.com/office/drawing/2014/main" id="{2556480A-6CE9-678F-DB2A-386DCCCEA2C9}"/>
              </a:ext>
            </a:extLst>
          </p:cNvPr>
          <p:cNvSpPr txBox="1">
            <a:spLocks/>
          </p:cNvSpPr>
          <p:nvPr/>
        </p:nvSpPr>
        <p:spPr>
          <a:xfrm>
            <a:off x="1290115" y="3225711"/>
            <a:ext cx="8651875" cy="713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Adobe Garamond Pro" panose="02020502060506020403" pitchFamily="18" charset="0"/>
              </a:rPr>
              <a:t>New map </a:t>
            </a:r>
            <a:r>
              <a:rPr lang="en-US" sz="2000" dirty="0" err="1">
                <a:latin typeface="Adobe Garamond Pro" panose="02020502060506020403" pitchFamily="18" charset="0"/>
              </a:rPr>
              <a:t>Fy</a:t>
            </a:r>
            <a:r>
              <a:rPr lang="en-US" sz="2000" dirty="0">
                <a:latin typeface="Adobe Garamond Pro" panose="02020502060506020403" pitchFamily="18" charset="0"/>
              </a:rPr>
              <a:t> 2022 only</a:t>
            </a:r>
            <a:endParaRPr lang="en-US" sz="2800" dirty="0">
              <a:latin typeface="Adobe Garamond Pro" panose="02020502060506020403" pitchFamily="18" charset="0"/>
            </a:endParaRPr>
          </a:p>
        </p:txBody>
      </p:sp>
      <p:pic>
        <p:nvPicPr>
          <p:cNvPr id="3" name="Picture 2">
            <a:extLst>
              <a:ext uri="{FF2B5EF4-FFF2-40B4-BE49-F238E27FC236}">
                <a16:creationId xmlns:a16="http://schemas.microsoft.com/office/drawing/2014/main" id="{05C5DABB-4058-4275-B6FE-3AAE5D3E9EAE}"/>
              </a:ext>
            </a:extLst>
          </p:cNvPr>
          <p:cNvPicPr>
            <a:picLocks noChangeAspect="1"/>
          </p:cNvPicPr>
          <p:nvPr/>
        </p:nvPicPr>
        <p:blipFill>
          <a:blip r:embed="rId3"/>
          <a:stretch>
            <a:fillRect/>
          </a:stretch>
        </p:blipFill>
        <p:spPr>
          <a:xfrm>
            <a:off x="1820043" y="1656176"/>
            <a:ext cx="8551913" cy="3899672"/>
          </a:xfrm>
          <a:prstGeom prst="rect">
            <a:avLst/>
          </a:prstGeom>
        </p:spPr>
      </p:pic>
      <p:sp>
        <p:nvSpPr>
          <p:cNvPr id="5" name="TextBox 4">
            <a:extLst>
              <a:ext uri="{FF2B5EF4-FFF2-40B4-BE49-F238E27FC236}">
                <a16:creationId xmlns:a16="http://schemas.microsoft.com/office/drawing/2014/main" id="{5D907972-20EE-6435-91CC-696828D06A59}"/>
              </a:ext>
            </a:extLst>
          </p:cNvPr>
          <p:cNvSpPr txBox="1"/>
          <p:nvPr/>
        </p:nvSpPr>
        <p:spPr>
          <a:xfrm>
            <a:off x="1820043" y="1896303"/>
            <a:ext cx="8284722" cy="646331"/>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      </a:t>
            </a:r>
            <a:r>
              <a:rPr lang="en-US" sz="1800" b="1" dirty="0">
                <a:solidFill>
                  <a:srgbClr val="14395A"/>
                </a:solidFill>
                <a:latin typeface="Arial" panose="020B0604020202020204" pitchFamily="34" charset="0"/>
                <a:cs typeface="Arial" panose="020B0604020202020204" pitchFamily="34" charset="0"/>
              </a:rPr>
              <a:t>FY 2021-22 | Percentage of district current revenues from federal funds</a:t>
            </a:r>
          </a:p>
          <a:p>
            <a:r>
              <a:rPr lang="en-US" b="1" dirty="0">
                <a:solidFill>
                  <a:srgbClr val="14395A"/>
                </a:solidFill>
                <a:latin typeface="Arial" panose="020B0604020202020204" pitchFamily="34" charset="0"/>
                <a:cs typeface="Arial" panose="020B0604020202020204" pitchFamily="34" charset="0"/>
              </a:rPr>
              <a:t>                                       Statewide rate = </a:t>
            </a:r>
            <a:r>
              <a:rPr lang="en-US" b="1" dirty="0">
                <a:solidFill>
                  <a:srgbClr val="A02843"/>
                </a:solidFill>
                <a:latin typeface="Arial" panose="020B0604020202020204" pitchFamily="34" charset="0"/>
                <a:cs typeface="Arial" panose="020B0604020202020204" pitchFamily="34" charset="0"/>
              </a:rPr>
              <a:t>19.54%</a:t>
            </a:r>
          </a:p>
        </p:txBody>
      </p:sp>
    </p:spTree>
    <p:extLst>
      <p:ext uri="{BB962C8B-B14F-4D97-AF65-F5344CB8AC3E}">
        <p14:creationId xmlns:p14="http://schemas.microsoft.com/office/powerpoint/2010/main" val="301225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0AF43D-C8E9-D90A-FFEB-4A9CE1523B79}"/>
              </a:ext>
            </a:extLst>
          </p:cNvPr>
          <p:cNvSpPr txBox="1"/>
          <p:nvPr/>
        </p:nvSpPr>
        <p:spPr>
          <a:xfrm>
            <a:off x="774557" y="649473"/>
            <a:ext cx="10929763" cy="523220"/>
          </a:xfrm>
          <a:prstGeom prst="rect">
            <a:avLst/>
          </a:prstGeom>
          <a:noFill/>
        </p:spPr>
        <p:txBody>
          <a:bodyPr wrap="square">
            <a:spAutoFit/>
          </a:bodyPr>
          <a:lstStyle/>
          <a:p>
            <a:r>
              <a:rPr lang="en-US" sz="2800" b="1" dirty="0">
                <a:solidFill>
                  <a:srgbClr val="14395A"/>
                </a:solidFill>
                <a:latin typeface="Adobe Garamond Pro" panose="02020502060506020403" pitchFamily="18" charset="0"/>
              </a:rPr>
              <a:t>Percentage of district current revenues from federal funds | FY 2021-22</a:t>
            </a:r>
            <a:endParaRPr lang="en-US" sz="2800" b="1" dirty="0">
              <a:solidFill>
                <a:srgbClr val="14395A"/>
              </a:solidFill>
            </a:endParaRPr>
          </a:p>
        </p:txBody>
      </p:sp>
      <p:graphicFrame>
        <p:nvGraphicFramePr>
          <p:cNvPr id="2" name="Table 1">
            <a:extLst>
              <a:ext uri="{FF2B5EF4-FFF2-40B4-BE49-F238E27FC236}">
                <a16:creationId xmlns:a16="http://schemas.microsoft.com/office/drawing/2014/main" id="{0B9F4A4C-8580-C73C-6A37-38B002DC2C41}"/>
              </a:ext>
            </a:extLst>
          </p:cNvPr>
          <p:cNvGraphicFramePr>
            <a:graphicFrameLocks noGrp="1"/>
          </p:cNvGraphicFramePr>
          <p:nvPr>
            <p:extLst>
              <p:ext uri="{D42A27DB-BD31-4B8C-83A1-F6EECF244321}">
                <p14:modId xmlns:p14="http://schemas.microsoft.com/office/powerpoint/2010/main" val="3080759793"/>
              </p:ext>
            </p:extLst>
          </p:nvPr>
        </p:nvGraphicFramePr>
        <p:xfrm>
          <a:off x="2388799" y="1357994"/>
          <a:ext cx="6531684" cy="3235716"/>
        </p:xfrm>
        <a:graphic>
          <a:graphicData uri="http://schemas.openxmlformats.org/drawingml/2006/table">
            <a:tbl>
              <a:tblPr firstRow="1" firstCol="1" bandRow="1"/>
              <a:tblGrid>
                <a:gridCol w="1632921">
                  <a:extLst>
                    <a:ext uri="{9D8B030D-6E8A-4147-A177-3AD203B41FA5}">
                      <a16:colId xmlns:a16="http://schemas.microsoft.com/office/drawing/2014/main" val="3581826597"/>
                    </a:ext>
                  </a:extLst>
                </a:gridCol>
                <a:gridCol w="1632921">
                  <a:extLst>
                    <a:ext uri="{9D8B030D-6E8A-4147-A177-3AD203B41FA5}">
                      <a16:colId xmlns:a16="http://schemas.microsoft.com/office/drawing/2014/main" val="3112225161"/>
                    </a:ext>
                  </a:extLst>
                </a:gridCol>
                <a:gridCol w="1632921">
                  <a:extLst>
                    <a:ext uri="{9D8B030D-6E8A-4147-A177-3AD203B41FA5}">
                      <a16:colId xmlns:a16="http://schemas.microsoft.com/office/drawing/2014/main" val="3938042018"/>
                    </a:ext>
                  </a:extLst>
                </a:gridCol>
                <a:gridCol w="1632921">
                  <a:extLst>
                    <a:ext uri="{9D8B030D-6E8A-4147-A177-3AD203B41FA5}">
                      <a16:colId xmlns:a16="http://schemas.microsoft.com/office/drawing/2014/main" val="2388666806"/>
                    </a:ext>
                  </a:extLst>
                </a:gridCol>
              </a:tblGrid>
              <a:tr h="541926">
                <a:tc>
                  <a:txBody>
                    <a:bodyPr/>
                    <a:lstStyle/>
                    <a:p>
                      <a:pPr marL="0" marR="0">
                        <a:lnSpc>
                          <a:spcPct val="107000"/>
                        </a:lnSpc>
                        <a:spcBef>
                          <a:spcPts val="0"/>
                        </a:spcBef>
                        <a:spcAft>
                          <a:spcPts val="0"/>
                        </a:spcAft>
                      </a:pPr>
                      <a:r>
                        <a:rPr lang="en-US" sz="1400" kern="100" dirty="0">
                          <a:solidFill>
                            <a:srgbClr val="FFFFFF"/>
                          </a:solidFill>
                          <a:effectLst/>
                          <a:latin typeface="Arial Black" panose="020B0A04020102020204" pitchFamily="34" charset="0"/>
                          <a:ea typeface="Calibri" panose="020F0502020204030204" pitchFamily="34" charset="0"/>
                          <a:cs typeface="Arial" panose="020B0604020202020204" pitchFamily="34" charset="0"/>
                        </a:rPr>
                        <a:t>Top ten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nSpc>
                          <a:spcPct val="107000"/>
                        </a:lnSpc>
                        <a:spcBef>
                          <a:spcPts val="0"/>
                        </a:spcBef>
                        <a:spcAft>
                          <a:spcPts val="0"/>
                        </a:spcAft>
                      </a:pPr>
                      <a:r>
                        <a:rPr lang="en-US" sz="1400" kern="100" dirty="0">
                          <a:solidFill>
                            <a:srgbClr val="FFFFFF"/>
                          </a:solidFill>
                          <a:effectLst/>
                          <a:latin typeface="Arial Black" panose="020B0A04020102020204" pitchFamily="34" charset="0"/>
                          <a:ea typeface="Calibri" panose="020F0502020204030204" pitchFamily="34" charset="0"/>
                          <a:cs typeface="Arial" panose="020B0604020202020204" pitchFamily="34" charset="0"/>
                        </a:rPr>
                        <a:t>Federal funds revenues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nSpc>
                          <a:spcPct val="107000"/>
                        </a:lnSpc>
                        <a:spcBef>
                          <a:spcPts val="0"/>
                        </a:spcBef>
                        <a:spcAft>
                          <a:spcPts val="0"/>
                        </a:spcAft>
                      </a:pPr>
                      <a:r>
                        <a:rPr lang="en-US" sz="1400" kern="100" dirty="0">
                          <a:solidFill>
                            <a:srgbClr val="FFFFFF"/>
                          </a:solidFill>
                          <a:effectLst/>
                          <a:latin typeface="Arial Black" panose="020B0A04020102020204" pitchFamily="34" charset="0"/>
                          <a:ea typeface="Calibri" panose="020F0502020204030204" pitchFamily="34" charset="0"/>
                          <a:cs typeface="Arial" panose="020B0604020202020204" pitchFamily="34" charset="0"/>
                        </a:rPr>
                        <a:t>Bottom ten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nSpc>
                          <a:spcPct val="107000"/>
                        </a:lnSpc>
                        <a:spcBef>
                          <a:spcPts val="0"/>
                        </a:spcBef>
                        <a:spcAft>
                          <a:spcPts val="0"/>
                        </a:spcAft>
                      </a:pPr>
                      <a:r>
                        <a:rPr lang="en-US" sz="1400" kern="100" dirty="0">
                          <a:solidFill>
                            <a:srgbClr val="FFFFFF"/>
                          </a:solidFill>
                          <a:effectLst/>
                          <a:latin typeface="Arial Black" panose="020B0A04020102020204" pitchFamily="34" charset="0"/>
                          <a:ea typeface="Calibri" panose="020F0502020204030204" pitchFamily="34" charset="0"/>
                          <a:cs typeface="Arial" panose="020B0604020202020204" pitchFamily="34" charset="0"/>
                        </a:rPr>
                        <a:t>Federal funds revenues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251097973"/>
                  </a:ext>
                </a:extLst>
              </a:tr>
              <a:tr h="269379">
                <a:tc>
                  <a:txBody>
                    <a:bodyPr/>
                    <a:lstStyle/>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Hancock</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31.37%</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Williamson*</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6.63%</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528327"/>
                  </a:ext>
                </a:extLst>
              </a:tr>
              <a:tr h="269379">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Campbell</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l">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30.58%</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Johnson</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l">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12.94%</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2045794038"/>
                  </a:ext>
                </a:extLst>
              </a:tr>
              <a:tr h="269379">
                <a:tc>
                  <a:txBody>
                    <a:bodyPr/>
                    <a:lstStyle/>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Benton</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29.87%</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Sumner</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13.59%</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290699"/>
                  </a:ext>
                </a:extLst>
              </a:tr>
              <a:tr h="269379">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Morgan</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l">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28.79%</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Rutherford*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l">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14.34%</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169145884"/>
                  </a:ext>
                </a:extLst>
              </a:tr>
              <a:tr h="269379">
                <a:tc>
                  <a:txBody>
                    <a:bodyPr/>
                    <a:lstStyle/>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Haywood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28.38%</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Robertson</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14.48%</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185678"/>
                  </a:ext>
                </a:extLst>
              </a:tr>
              <a:tr h="269379">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Wayne</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l">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28.19%</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Wilson*</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l">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14.94%</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041963460"/>
                  </a:ext>
                </a:extLst>
              </a:tr>
              <a:tr h="269379">
                <a:tc>
                  <a:txBody>
                    <a:bodyPr/>
                    <a:lstStyle/>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Warren</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28.13%</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Davidson</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14.95%</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227538"/>
                  </a:ext>
                </a:extLst>
              </a:tr>
              <a:tr h="269379">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Lauderdale</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l">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27.69%</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Knox</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l">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15.08%</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185200978"/>
                  </a:ext>
                </a:extLst>
              </a:tr>
              <a:tr h="269379">
                <a:tc>
                  <a:txBody>
                    <a:bodyPr/>
                    <a:lstStyle/>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Fayette</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27.52%</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Moore</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15.57%</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260624"/>
                  </a:ext>
                </a:extLst>
              </a:tr>
              <a:tr h="269379">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Shelby*</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l">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26.89%</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Sevier</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gn="l">
                        <a:lnSpc>
                          <a:spcPct val="107000"/>
                        </a:lnSpc>
                        <a:spcBef>
                          <a:spcPts val="0"/>
                        </a:spcBef>
                        <a:spcAft>
                          <a:spcPts val="0"/>
                        </a:spcAft>
                      </a:pPr>
                      <a:r>
                        <a:rPr lang="en-US" sz="1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15.60%</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2398226049"/>
                  </a:ext>
                </a:extLst>
              </a:tr>
            </a:tbl>
          </a:graphicData>
        </a:graphic>
      </p:graphicFrame>
      <p:sp>
        <p:nvSpPr>
          <p:cNvPr id="3" name="TextBox 2">
            <a:extLst>
              <a:ext uri="{FF2B5EF4-FFF2-40B4-BE49-F238E27FC236}">
                <a16:creationId xmlns:a16="http://schemas.microsoft.com/office/drawing/2014/main" id="{DAC445CB-B7F3-A1B3-2B40-7589C218CBA0}"/>
              </a:ext>
            </a:extLst>
          </p:cNvPr>
          <p:cNvSpPr txBox="1"/>
          <p:nvPr/>
        </p:nvSpPr>
        <p:spPr>
          <a:xfrm>
            <a:off x="2245360" y="4646533"/>
            <a:ext cx="57629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*County that contains more than one LEA</a:t>
            </a:r>
          </a:p>
        </p:txBody>
      </p:sp>
    </p:spTree>
    <p:extLst>
      <p:ext uri="{BB962C8B-B14F-4D97-AF65-F5344CB8AC3E}">
        <p14:creationId xmlns:p14="http://schemas.microsoft.com/office/powerpoint/2010/main" val="29116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58CB75-5F88-45B3-E3EC-9CF997D3B3C3}"/>
              </a:ext>
            </a:extLst>
          </p:cNvPr>
          <p:cNvSpPr txBox="1"/>
          <p:nvPr/>
        </p:nvSpPr>
        <p:spPr>
          <a:xfrm>
            <a:off x="1061157" y="690567"/>
            <a:ext cx="9494394" cy="4924425"/>
          </a:xfrm>
          <a:prstGeom prst="rect">
            <a:avLst/>
          </a:prstGeom>
          <a:noFill/>
        </p:spPr>
        <p:txBody>
          <a:bodyPr wrap="square">
            <a:spAutoFit/>
          </a:bodyPr>
          <a:lstStyle/>
          <a:p>
            <a:r>
              <a:rPr lang="en-US" sz="3200" b="1" dirty="0">
                <a:solidFill>
                  <a:srgbClr val="14395A"/>
                </a:solidFill>
                <a:latin typeface="Adobe Garamond Pro" panose="02020502060506020403" pitchFamily="18" charset="77"/>
              </a:rPr>
              <a:t>The </a:t>
            </a:r>
            <a:r>
              <a:rPr lang="en-US" sz="3200" b="1" dirty="0">
                <a:solidFill>
                  <a:srgbClr val="A02843"/>
                </a:solidFill>
                <a:latin typeface="Adobe Garamond Pro" panose="02020502060506020403" pitchFamily="18" charset="77"/>
              </a:rPr>
              <a:t>five largest grant categories </a:t>
            </a:r>
            <a:r>
              <a:rPr lang="en-US" sz="3200" b="1" dirty="0">
                <a:latin typeface="Adobe Garamond Pro" panose="02020502060506020403" pitchFamily="18" charset="77"/>
              </a:rPr>
              <a:t>of</a:t>
            </a:r>
            <a:r>
              <a:rPr lang="en-US" sz="3200" b="1" dirty="0">
                <a:solidFill>
                  <a:srgbClr val="A02843"/>
                </a:solidFill>
                <a:latin typeface="Adobe Garamond Pro" panose="02020502060506020403" pitchFamily="18" charset="77"/>
              </a:rPr>
              <a:t> </a:t>
            </a:r>
            <a:r>
              <a:rPr lang="en-US" sz="3200" b="1" dirty="0">
                <a:solidFill>
                  <a:srgbClr val="14395A"/>
                </a:solidFill>
                <a:latin typeface="Adobe Garamond Pro" panose="02020502060506020403" pitchFamily="18" charset="77"/>
              </a:rPr>
              <a:t>federal formula funds are:</a:t>
            </a:r>
          </a:p>
          <a:p>
            <a:endParaRPr lang="en-US" dirty="0">
              <a:solidFill>
                <a:srgbClr val="14395A"/>
              </a:solidFill>
              <a:latin typeface="Adobe Garamond Pro" panose="02020502060506020403" pitchFamily="18" charset="77"/>
            </a:endParaRPr>
          </a:p>
          <a:p>
            <a:pPr marL="285750" indent="-285750">
              <a:buFont typeface="Arial" panose="020B0604020202020204" pitchFamily="34" charset="0"/>
              <a:buChar char="•"/>
            </a:pPr>
            <a:r>
              <a:rPr lang="en-US" sz="2800" b="1" dirty="0">
                <a:solidFill>
                  <a:srgbClr val="14395A"/>
                </a:solidFill>
                <a:latin typeface="Adobe Garamond Pro" panose="02020502060506020403" pitchFamily="18" charset="77"/>
              </a:rPr>
              <a:t>Title I </a:t>
            </a:r>
            <a:r>
              <a:rPr lang="en-US" sz="2400" b="1" dirty="0">
                <a:solidFill>
                  <a:schemeClr val="accent1"/>
                </a:solidFill>
                <a:latin typeface="Adobe Garamond Pro" panose="02020502060506020403" pitchFamily="18" charset="77"/>
              </a:rPr>
              <a:t>(for disadvantaged students)</a:t>
            </a:r>
            <a:endParaRPr lang="en-US" sz="3200" b="1" dirty="0">
              <a:solidFill>
                <a:srgbClr val="14395A"/>
              </a:solidFill>
              <a:latin typeface="Adobe Garamond Pro" panose="02020502060506020403" pitchFamily="18" charset="77"/>
            </a:endParaRPr>
          </a:p>
          <a:p>
            <a:pPr marL="285750" indent="-285750">
              <a:buFont typeface="Arial" panose="020B0604020202020204" pitchFamily="34" charset="0"/>
              <a:buChar char="•"/>
            </a:pPr>
            <a:r>
              <a:rPr lang="en-US" sz="3200" b="1" dirty="0">
                <a:solidFill>
                  <a:srgbClr val="14395A"/>
                </a:solidFill>
                <a:latin typeface="Adobe Garamond Pro" panose="02020502060506020403" pitchFamily="18" charset="77"/>
              </a:rPr>
              <a:t>IDEA</a:t>
            </a:r>
            <a:r>
              <a:rPr lang="en-US" sz="3600" b="1" dirty="0">
                <a:solidFill>
                  <a:srgbClr val="14395A"/>
                </a:solidFill>
                <a:latin typeface="Adobe Garamond Pro" panose="02020502060506020403" pitchFamily="18" charset="77"/>
              </a:rPr>
              <a:t> </a:t>
            </a:r>
            <a:r>
              <a:rPr lang="en-US" sz="2400" b="1" dirty="0">
                <a:solidFill>
                  <a:schemeClr val="accent1"/>
                </a:solidFill>
                <a:latin typeface="Adobe Garamond Pro" panose="02020502060506020403" pitchFamily="18" charset="77"/>
              </a:rPr>
              <a:t>(for students with disabilities)</a:t>
            </a:r>
          </a:p>
          <a:p>
            <a:pPr marL="285750" indent="-285750">
              <a:buFont typeface="Arial" panose="020B0604020202020204" pitchFamily="34" charset="0"/>
              <a:buChar char="•"/>
            </a:pPr>
            <a:r>
              <a:rPr lang="en-US" sz="2800" b="1" dirty="0">
                <a:solidFill>
                  <a:srgbClr val="14395A"/>
                </a:solidFill>
                <a:latin typeface="Adobe Garamond Pro" panose="02020502060506020403" pitchFamily="18" charset="77"/>
              </a:rPr>
              <a:t>Child Nutrition </a:t>
            </a:r>
            <a:r>
              <a:rPr lang="en-US" sz="2400" b="1" dirty="0">
                <a:solidFill>
                  <a:schemeClr val="accent1"/>
                </a:solidFill>
                <a:latin typeface="Adobe Garamond Pro" panose="02020502060506020403" pitchFamily="18" charset="77"/>
              </a:rPr>
              <a:t>(for school lunches, breakfasts, snacks, and milk)</a:t>
            </a:r>
            <a:endParaRPr lang="en-US" sz="2400" b="1" dirty="0">
              <a:solidFill>
                <a:srgbClr val="14395A"/>
              </a:solidFill>
              <a:latin typeface="Adobe Garamond Pro" panose="02020502060506020403" pitchFamily="18" charset="77"/>
            </a:endParaRPr>
          </a:p>
          <a:p>
            <a:pPr marL="285750" indent="-285750">
              <a:buFont typeface="Arial" panose="020B0604020202020204" pitchFamily="34" charset="0"/>
              <a:buChar char="•"/>
            </a:pPr>
            <a:r>
              <a:rPr lang="en-US" sz="2800" b="1" dirty="0">
                <a:solidFill>
                  <a:srgbClr val="14395A"/>
                </a:solidFill>
                <a:latin typeface="Adobe Garamond Pro" panose="02020502060506020403" pitchFamily="18" charset="77"/>
              </a:rPr>
              <a:t>Title II </a:t>
            </a:r>
            <a:r>
              <a:rPr lang="en-US" sz="2400" b="1" dirty="0">
                <a:solidFill>
                  <a:schemeClr val="accent1"/>
                </a:solidFill>
                <a:latin typeface="Adobe Garamond Pro" panose="02020502060506020403" pitchFamily="18" charset="77"/>
              </a:rPr>
              <a:t>(supporting effective instruction)</a:t>
            </a:r>
            <a:endParaRPr lang="en-US" sz="3200" b="1" dirty="0">
              <a:solidFill>
                <a:srgbClr val="14395A"/>
              </a:solidFill>
              <a:latin typeface="Adobe Garamond Pro" panose="02020502060506020403" pitchFamily="18" charset="77"/>
            </a:endParaRPr>
          </a:p>
          <a:p>
            <a:pPr marL="285750" indent="-285750">
              <a:buFont typeface="Arial" panose="020B0604020202020204" pitchFamily="34" charset="0"/>
              <a:buChar char="•"/>
            </a:pPr>
            <a:r>
              <a:rPr lang="en-US" sz="2800" b="1" dirty="0">
                <a:solidFill>
                  <a:srgbClr val="14395A"/>
                </a:solidFill>
                <a:latin typeface="Adobe Garamond Pro" panose="02020502060506020403" pitchFamily="18" charset="77"/>
              </a:rPr>
              <a:t>Perkins</a:t>
            </a:r>
            <a:r>
              <a:rPr lang="en-US" sz="3200" dirty="0">
                <a:solidFill>
                  <a:srgbClr val="14395A"/>
                </a:solidFill>
                <a:latin typeface="Adobe Garamond Pro" panose="02020502060506020403" pitchFamily="18" charset="77"/>
              </a:rPr>
              <a:t> V </a:t>
            </a:r>
            <a:r>
              <a:rPr lang="en-US" sz="2400" b="1" dirty="0">
                <a:solidFill>
                  <a:schemeClr val="accent1"/>
                </a:solidFill>
                <a:latin typeface="Adobe Garamond Pro" panose="02020502060506020403" pitchFamily="18" charset="77"/>
              </a:rPr>
              <a:t>(for career &amp; technical education, or CTE)</a:t>
            </a:r>
          </a:p>
          <a:p>
            <a:pPr marL="285750" indent="-285750">
              <a:buFont typeface="Arial" panose="020B0604020202020204" pitchFamily="34" charset="0"/>
              <a:buChar char="•"/>
            </a:pPr>
            <a:endParaRPr lang="en-US" sz="2400" dirty="0">
              <a:solidFill>
                <a:schemeClr val="accent1"/>
              </a:solidFill>
              <a:latin typeface="Adobe Garamond Pro" panose="02020502060506020403" pitchFamily="18" charset="77"/>
            </a:endParaRPr>
          </a:p>
          <a:p>
            <a:r>
              <a:rPr lang="en-US" sz="2800" dirty="0">
                <a:solidFill>
                  <a:srgbClr val="14395A"/>
                </a:solidFill>
                <a:latin typeface="Adobe Garamond Pro" panose="02020502060506020403" pitchFamily="18" charset="77"/>
              </a:rPr>
              <a:t>These five accounted for </a:t>
            </a:r>
            <a:r>
              <a:rPr lang="en-US" sz="2800" b="1" dirty="0">
                <a:solidFill>
                  <a:srgbClr val="A02843"/>
                </a:solidFill>
                <a:latin typeface="Adobe Garamond Pro" panose="02020502060506020403" pitchFamily="18" charset="77"/>
              </a:rPr>
              <a:t>95 percent </a:t>
            </a:r>
            <a:r>
              <a:rPr lang="en-US" sz="2800" dirty="0">
                <a:solidFill>
                  <a:srgbClr val="14395A"/>
                </a:solidFill>
                <a:latin typeface="Adobe Garamond Pro" panose="02020502060506020403" pitchFamily="18" charset="77"/>
              </a:rPr>
              <a:t>of all 2023 Tennessee formula fund allocations.</a:t>
            </a:r>
            <a:endParaRPr lang="en-US" sz="3600" dirty="0">
              <a:solidFill>
                <a:srgbClr val="14395A"/>
              </a:solidFill>
              <a:latin typeface="Adobe Garamond Pro" panose="02020502060506020403" pitchFamily="18" charset="77"/>
            </a:endParaRPr>
          </a:p>
        </p:txBody>
      </p:sp>
    </p:spTree>
    <p:extLst>
      <p:ext uri="{BB962C8B-B14F-4D97-AF65-F5344CB8AC3E}">
        <p14:creationId xmlns:p14="http://schemas.microsoft.com/office/powerpoint/2010/main" val="3851279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2008</Words>
  <Application>Microsoft Office PowerPoint</Application>
  <PresentationFormat>Widescreen</PresentationFormat>
  <Paragraphs>338</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Adobe Garamond Pro</vt:lpstr>
      <vt:lpstr>Arial</vt:lpstr>
      <vt:lpstr>Arial Black</vt:lpstr>
      <vt:lpstr>Calibri</vt:lpstr>
      <vt:lpstr>Calibri Light</vt:lpstr>
      <vt:lpstr>Office Theme</vt:lpstr>
      <vt:lpstr>Federal Education Funding Task Force</vt:lpstr>
      <vt:lpstr>Federal funding to the  Tennessee Department of Education | 1968-2022</vt:lpstr>
      <vt:lpstr>Federal funding to the  Tennessee Department of Education | 1968-2022</vt:lpstr>
      <vt:lpstr>How much does Tennessee receive?</vt:lpstr>
      <vt:lpstr>PowerPoint Presentation</vt:lpstr>
      <vt:lpstr>PowerPoint Presentation</vt:lpstr>
      <vt:lpstr>Where does the money go?</vt:lpstr>
      <vt:lpstr>PowerPoint Presentation</vt:lpstr>
      <vt:lpstr>PowerPoint Presentation</vt:lpstr>
      <vt:lpstr>Title I (for disadvantaged K-12 students)</vt:lpstr>
      <vt:lpstr>Title I funding by category</vt:lpstr>
      <vt:lpstr>PowerPoint Presentation</vt:lpstr>
      <vt:lpstr>PowerPoint Presentation</vt:lpstr>
      <vt:lpstr>Title II (supporting effective instruction)</vt:lpstr>
      <vt:lpstr>PowerPoint Presentation</vt:lpstr>
      <vt:lpstr>Summary of 2023 federal funding allocations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Elizabeth Mancuso</dc:creator>
  <cp:lastModifiedBy>Paige Donaldson</cp:lastModifiedBy>
  <cp:revision>121</cp:revision>
  <cp:lastPrinted>2023-10-27T18:52:08Z</cp:lastPrinted>
  <dcterms:created xsi:type="dcterms:W3CDTF">2019-04-10T17:22:46Z</dcterms:created>
  <dcterms:modified xsi:type="dcterms:W3CDTF">2023-12-07T21:47:06Z</dcterms:modified>
</cp:coreProperties>
</file>